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308" r:id="rId4"/>
    <p:sldId id="258" r:id="rId5"/>
    <p:sldId id="259" r:id="rId6"/>
    <p:sldId id="262" r:id="rId7"/>
    <p:sldId id="263" r:id="rId8"/>
    <p:sldId id="266" r:id="rId9"/>
    <p:sldId id="267" r:id="rId10"/>
    <p:sldId id="268" r:id="rId11"/>
    <p:sldId id="269" r:id="rId12"/>
    <p:sldId id="273" r:id="rId13"/>
    <p:sldId id="274" r:id="rId14"/>
    <p:sldId id="275" r:id="rId15"/>
    <p:sldId id="276" r:id="rId16"/>
    <p:sldId id="279" r:id="rId17"/>
    <p:sldId id="277" r:id="rId18"/>
    <p:sldId id="280" r:id="rId19"/>
    <p:sldId id="281" r:id="rId20"/>
    <p:sldId id="282" r:id="rId21"/>
    <p:sldId id="306" r:id="rId22"/>
    <p:sldId id="283" r:id="rId23"/>
    <p:sldId id="284" r:id="rId24"/>
    <p:sldId id="285" r:id="rId25"/>
    <p:sldId id="294" r:id="rId26"/>
    <p:sldId id="310" r:id="rId27"/>
    <p:sldId id="316" r:id="rId28"/>
    <p:sldId id="317" r:id="rId29"/>
    <p:sldId id="287" r:id="rId30"/>
    <p:sldId id="288" r:id="rId31"/>
    <p:sldId id="289" r:id="rId32"/>
    <p:sldId id="292" r:id="rId33"/>
    <p:sldId id="291" r:id="rId34"/>
    <p:sldId id="311" r:id="rId35"/>
    <p:sldId id="312" r:id="rId36"/>
    <p:sldId id="313" r:id="rId37"/>
    <p:sldId id="314" r:id="rId38"/>
    <p:sldId id="260" r:id="rId39"/>
    <p:sldId id="261" r:id="rId40"/>
    <p:sldId id="31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hD%20courses\Applied%20ML\Project\ML-Final-Project\Conclus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R2 of different Algorithms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Sheet1!$A$2:$A$15</c:f>
              <c:strCache>
                <c:ptCount val="14"/>
                <c:pt idx="0">
                  <c:v>NN 2</c:v>
                </c:pt>
                <c:pt idx="1">
                  <c:v>SVR 3</c:v>
                </c:pt>
                <c:pt idx="2">
                  <c:v>NN 3</c:v>
                </c:pt>
                <c:pt idx="3">
                  <c:v>Ridge 1</c:v>
                </c:pt>
                <c:pt idx="4">
                  <c:v>Lasso 1</c:v>
                </c:pt>
                <c:pt idx="5">
                  <c:v>SVR 1</c:v>
                </c:pt>
                <c:pt idx="6">
                  <c:v>Ridge 3</c:v>
                </c:pt>
                <c:pt idx="7">
                  <c:v>NN 1</c:v>
                </c:pt>
                <c:pt idx="8">
                  <c:v>Lasso 3</c:v>
                </c:pt>
                <c:pt idx="9">
                  <c:v>Ridge 2</c:v>
                </c:pt>
                <c:pt idx="10">
                  <c:v>Lasso 2</c:v>
                </c:pt>
                <c:pt idx="11">
                  <c:v>SVR 2</c:v>
                </c:pt>
                <c:pt idx="12">
                  <c:v>Elastic 2</c:v>
                </c:pt>
                <c:pt idx="13">
                  <c:v>RF 2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-2.3348761433774599E-2</c:v>
                </c:pt>
                <c:pt idx="1">
                  <c:v>0.72209075610869999</c:v>
                </c:pt>
                <c:pt idx="2">
                  <c:v>0.72771332907375597</c:v>
                </c:pt>
                <c:pt idx="3">
                  <c:v>0.78624300000000003</c:v>
                </c:pt>
                <c:pt idx="4">
                  <c:v>0.80373099999999997</c:v>
                </c:pt>
                <c:pt idx="5">
                  <c:v>0.86078514312351995</c:v>
                </c:pt>
                <c:pt idx="6">
                  <c:v>0.86661699999999997</c:v>
                </c:pt>
                <c:pt idx="7">
                  <c:v>0.86832187262854499</c:v>
                </c:pt>
                <c:pt idx="8">
                  <c:v>0.88322299999999998</c:v>
                </c:pt>
                <c:pt idx="9">
                  <c:v>0.89759800000000001</c:v>
                </c:pt>
                <c:pt idx="10">
                  <c:v>0.90216799999999997</c:v>
                </c:pt>
                <c:pt idx="11">
                  <c:v>0.90567026887928404</c:v>
                </c:pt>
                <c:pt idx="12">
                  <c:v>0.94730579999999998</c:v>
                </c:pt>
                <c:pt idx="13">
                  <c:v>0.98778920000000003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4D-46B3-9D48-771B4A62C8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402425488"/>
        <c:axId val="402430080"/>
      </c:barChart>
      <c:catAx>
        <c:axId val="4024254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430080"/>
        <c:crosses val="autoZero"/>
        <c:auto val="1"/>
        <c:lblAlgn val="ctr"/>
        <c:lblOffset val="100"/>
        <c:noMultiLvlLbl val="0"/>
      </c:catAx>
      <c:valAx>
        <c:axId val="402430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425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1732C4-AF91-4A55-8889-38797920C8F8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A2DFE1-903D-4B74-82A9-BB2D8D06FA87}">
      <dgm:prSet phldrT="[Text]"/>
      <dgm:spPr/>
      <dgm:t>
        <a:bodyPr/>
        <a:lstStyle/>
        <a:p>
          <a:r>
            <a:rPr lang="en-US" dirty="0"/>
            <a:t>Algorithm</a:t>
          </a:r>
        </a:p>
      </dgm:t>
    </dgm:pt>
    <dgm:pt modelId="{056D0572-F5C1-483D-81E8-B6A561B2114F}" type="parTrans" cxnId="{0CBC5C6F-F399-4E7C-BEF0-DC388E6E5086}">
      <dgm:prSet/>
      <dgm:spPr/>
      <dgm:t>
        <a:bodyPr/>
        <a:lstStyle/>
        <a:p>
          <a:endParaRPr lang="en-US"/>
        </a:p>
      </dgm:t>
    </dgm:pt>
    <dgm:pt modelId="{68B4D8C4-683D-4B70-8459-9F01D573CD30}" type="sibTrans" cxnId="{0CBC5C6F-F399-4E7C-BEF0-DC388E6E5086}">
      <dgm:prSet/>
      <dgm:spPr/>
      <dgm:t>
        <a:bodyPr/>
        <a:lstStyle/>
        <a:p>
          <a:endParaRPr lang="en-US"/>
        </a:p>
      </dgm:t>
    </dgm:pt>
    <dgm:pt modelId="{F7A6B140-BB56-4FA4-B87A-99E61AF4683E}">
      <dgm:prSet phldrT="[Text]"/>
      <dgm:spPr/>
      <dgm:t>
        <a:bodyPr/>
        <a:lstStyle/>
        <a:p>
          <a:r>
            <a:rPr lang="en-US" dirty="0"/>
            <a:t>Org price</a:t>
          </a:r>
        </a:p>
      </dgm:t>
    </dgm:pt>
    <dgm:pt modelId="{558F0949-3648-447E-9FEE-02FDFD561358}" type="parTrans" cxnId="{DA7CE45A-F36F-4BDC-9E53-979E93D479D4}">
      <dgm:prSet/>
      <dgm:spPr/>
      <dgm:t>
        <a:bodyPr/>
        <a:lstStyle/>
        <a:p>
          <a:endParaRPr lang="en-US"/>
        </a:p>
      </dgm:t>
    </dgm:pt>
    <dgm:pt modelId="{E12E63F9-005D-404F-B771-E7112F8D57B1}" type="sibTrans" cxnId="{DA7CE45A-F36F-4BDC-9E53-979E93D479D4}">
      <dgm:prSet/>
      <dgm:spPr/>
      <dgm:t>
        <a:bodyPr/>
        <a:lstStyle/>
        <a:p>
          <a:endParaRPr lang="en-US"/>
        </a:p>
      </dgm:t>
    </dgm:pt>
    <dgm:pt modelId="{4F8A4123-3E33-4DBE-8DA5-DB19EFA51667}">
      <dgm:prSet phldrT="[Text]"/>
      <dgm:spPr/>
      <dgm:t>
        <a:bodyPr/>
        <a:lstStyle/>
        <a:p>
          <a:r>
            <a:rPr lang="en-US" dirty="0"/>
            <a:t>Log(Price)</a:t>
          </a:r>
        </a:p>
      </dgm:t>
    </dgm:pt>
    <dgm:pt modelId="{FEC9C42A-40B0-44FB-952F-CABEA437BABD}" type="parTrans" cxnId="{9AD65C66-91C2-46EE-A749-F9ED75B7A59C}">
      <dgm:prSet/>
      <dgm:spPr/>
      <dgm:t>
        <a:bodyPr/>
        <a:lstStyle/>
        <a:p>
          <a:endParaRPr lang="en-US"/>
        </a:p>
      </dgm:t>
    </dgm:pt>
    <dgm:pt modelId="{33EB9CC5-6266-40CF-8015-5CB2CA9382CE}" type="sibTrans" cxnId="{9AD65C66-91C2-46EE-A749-F9ED75B7A59C}">
      <dgm:prSet/>
      <dgm:spPr/>
      <dgm:t>
        <a:bodyPr/>
        <a:lstStyle/>
        <a:p>
          <a:endParaRPr lang="en-US"/>
        </a:p>
      </dgm:t>
    </dgm:pt>
    <dgm:pt modelId="{45DAEA3F-B235-4DB9-8247-8138EBC41279}">
      <dgm:prSet phldrT="[Text]"/>
      <dgm:spPr/>
      <dgm:t>
        <a:bodyPr/>
        <a:lstStyle/>
        <a:p>
          <a:r>
            <a:rPr lang="en-US" dirty="0"/>
            <a:t>Remove outliers</a:t>
          </a:r>
        </a:p>
      </dgm:t>
    </dgm:pt>
    <dgm:pt modelId="{A279149A-D533-4EE7-BF8D-5522CC461BAC}" type="parTrans" cxnId="{A38E1407-219F-45CA-9501-0F3EBC4860E4}">
      <dgm:prSet/>
      <dgm:spPr/>
      <dgm:t>
        <a:bodyPr/>
        <a:lstStyle/>
        <a:p>
          <a:endParaRPr lang="en-US"/>
        </a:p>
      </dgm:t>
    </dgm:pt>
    <dgm:pt modelId="{2FAFCA72-FB23-414A-8071-A637186FF04D}" type="sibTrans" cxnId="{A38E1407-219F-45CA-9501-0F3EBC4860E4}">
      <dgm:prSet/>
      <dgm:spPr/>
      <dgm:t>
        <a:bodyPr/>
        <a:lstStyle/>
        <a:p>
          <a:endParaRPr lang="en-US"/>
        </a:p>
      </dgm:t>
    </dgm:pt>
    <dgm:pt modelId="{A8C76D58-B845-4709-98CD-C9D447F254D2}" type="pres">
      <dgm:prSet presAssocID="{741732C4-AF91-4A55-8889-38797920C8F8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FC9BEA-A64A-4B03-99F3-59E8A35AE09F}" type="pres">
      <dgm:prSet presAssocID="{ADA2DFE1-903D-4B74-82A9-BB2D8D06FA87}" presName="hierRoot1" presStyleCnt="0">
        <dgm:presLayoutVars>
          <dgm:hierBranch val="init"/>
        </dgm:presLayoutVars>
      </dgm:prSet>
      <dgm:spPr/>
    </dgm:pt>
    <dgm:pt modelId="{0870AF40-994F-4F5B-93B9-27E6EABB73BC}" type="pres">
      <dgm:prSet presAssocID="{ADA2DFE1-903D-4B74-82A9-BB2D8D06FA87}" presName="rootComposite1" presStyleCnt="0"/>
      <dgm:spPr/>
    </dgm:pt>
    <dgm:pt modelId="{7DD1C2B2-0B0E-451A-A35A-F259C92EE4DD}" type="pres">
      <dgm:prSet presAssocID="{ADA2DFE1-903D-4B74-82A9-BB2D8D06FA87}" presName="rootText1" presStyleLbl="alignAcc1" presStyleIdx="0" presStyleCnt="0" custScaleY="99383">
        <dgm:presLayoutVars>
          <dgm:chPref val="3"/>
        </dgm:presLayoutVars>
      </dgm:prSet>
      <dgm:spPr/>
    </dgm:pt>
    <dgm:pt modelId="{44B4D257-3911-47CF-A176-E97AEB2697D5}" type="pres">
      <dgm:prSet presAssocID="{ADA2DFE1-903D-4B74-82A9-BB2D8D06FA87}" presName="topArc1" presStyleLbl="parChTrans1D1" presStyleIdx="0" presStyleCnt="8"/>
      <dgm:spPr/>
    </dgm:pt>
    <dgm:pt modelId="{DEDCF6CE-3AFD-495C-B2FD-0172BFE8117C}" type="pres">
      <dgm:prSet presAssocID="{ADA2DFE1-903D-4B74-82A9-BB2D8D06FA87}" presName="bottomArc1" presStyleLbl="parChTrans1D1" presStyleIdx="1" presStyleCnt="8"/>
      <dgm:spPr/>
    </dgm:pt>
    <dgm:pt modelId="{B8204ED3-BE5C-45B8-ABFC-295389B2C2C5}" type="pres">
      <dgm:prSet presAssocID="{ADA2DFE1-903D-4B74-82A9-BB2D8D06FA87}" presName="topConnNode1" presStyleLbl="node1" presStyleIdx="0" presStyleCnt="0"/>
      <dgm:spPr/>
    </dgm:pt>
    <dgm:pt modelId="{3850BE18-4F2A-419A-A630-986520F38AD3}" type="pres">
      <dgm:prSet presAssocID="{ADA2DFE1-903D-4B74-82A9-BB2D8D06FA87}" presName="hierChild2" presStyleCnt="0"/>
      <dgm:spPr/>
    </dgm:pt>
    <dgm:pt modelId="{C48C7E63-F2A2-4724-8DDB-7D9FB2BD9FCC}" type="pres">
      <dgm:prSet presAssocID="{558F0949-3648-447E-9FEE-02FDFD561358}" presName="Name28" presStyleLbl="parChTrans1D2" presStyleIdx="0" presStyleCnt="3"/>
      <dgm:spPr/>
    </dgm:pt>
    <dgm:pt modelId="{BFF41B24-A5DF-468E-8F2E-23CB73C4BF3A}" type="pres">
      <dgm:prSet presAssocID="{F7A6B140-BB56-4FA4-B87A-99E61AF4683E}" presName="hierRoot2" presStyleCnt="0">
        <dgm:presLayoutVars>
          <dgm:hierBranch val="init"/>
        </dgm:presLayoutVars>
      </dgm:prSet>
      <dgm:spPr/>
    </dgm:pt>
    <dgm:pt modelId="{334E0853-DC03-4711-8D80-E428F009DF3D}" type="pres">
      <dgm:prSet presAssocID="{F7A6B140-BB56-4FA4-B87A-99E61AF4683E}" presName="rootComposite2" presStyleCnt="0"/>
      <dgm:spPr/>
    </dgm:pt>
    <dgm:pt modelId="{499DB7BA-0E69-476B-A30D-E380E78B22F0}" type="pres">
      <dgm:prSet presAssocID="{F7A6B140-BB56-4FA4-B87A-99E61AF4683E}" presName="rootText2" presStyleLbl="alignAcc1" presStyleIdx="0" presStyleCnt="0">
        <dgm:presLayoutVars>
          <dgm:chPref val="3"/>
        </dgm:presLayoutVars>
      </dgm:prSet>
      <dgm:spPr/>
    </dgm:pt>
    <dgm:pt modelId="{DCB156F1-7B1D-4875-98C1-8D392C645DEF}" type="pres">
      <dgm:prSet presAssocID="{F7A6B140-BB56-4FA4-B87A-99E61AF4683E}" presName="topArc2" presStyleLbl="parChTrans1D1" presStyleIdx="2" presStyleCnt="8"/>
      <dgm:spPr/>
    </dgm:pt>
    <dgm:pt modelId="{EC214BB0-475D-48E8-B9D9-F7BF9CFC1B02}" type="pres">
      <dgm:prSet presAssocID="{F7A6B140-BB56-4FA4-B87A-99E61AF4683E}" presName="bottomArc2" presStyleLbl="parChTrans1D1" presStyleIdx="3" presStyleCnt="8"/>
      <dgm:spPr/>
    </dgm:pt>
    <dgm:pt modelId="{4D73C7AB-E9F3-4F2A-AFF3-084C29DE15B1}" type="pres">
      <dgm:prSet presAssocID="{F7A6B140-BB56-4FA4-B87A-99E61AF4683E}" presName="topConnNode2" presStyleLbl="node2" presStyleIdx="0" presStyleCnt="0"/>
      <dgm:spPr/>
    </dgm:pt>
    <dgm:pt modelId="{A5DD1929-E341-4C51-B3F1-9267D8478EB2}" type="pres">
      <dgm:prSet presAssocID="{F7A6B140-BB56-4FA4-B87A-99E61AF4683E}" presName="hierChild4" presStyleCnt="0"/>
      <dgm:spPr/>
    </dgm:pt>
    <dgm:pt modelId="{1627647D-F8E3-43AD-9C3B-312D9A20C765}" type="pres">
      <dgm:prSet presAssocID="{F7A6B140-BB56-4FA4-B87A-99E61AF4683E}" presName="hierChild5" presStyleCnt="0"/>
      <dgm:spPr/>
    </dgm:pt>
    <dgm:pt modelId="{64A4363D-63B9-41C8-B86B-1883AEB35AF6}" type="pres">
      <dgm:prSet presAssocID="{FEC9C42A-40B0-44FB-952F-CABEA437BABD}" presName="Name28" presStyleLbl="parChTrans1D2" presStyleIdx="1" presStyleCnt="3"/>
      <dgm:spPr/>
    </dgm:pt>
    <dgm:pt modelId="{E0831177-F04C-4C03-9DEA-A2BBC558B877}" type="pres">
      <dgm:prSet presAssocID="{4F8A4123-3E33-4DBE-8DA5-DB19EFA51667}" presName="hierRoot2" presStyleCnt="0">
        <dgm:presLayoutVars>
          <dgm:hierBranch val="init"/>
        </dgm:presLayoutVars>
      </dgm:prSet>
      <dgm:spPr/>
    </dgm:pt>
    <dgm:pt modelId="{B4D450A7-3F7F-4918-8D98-5EC316B96A7C}" type="pres">
      <dgm:prSet presAssocID="{4F8A4123-3E33-4DBE-8DA5-DB19EFA51667}" presName="rootComposite2" presStyleCnt="0"/>
      <dgm:spPr/>
    </dgm:pt>
    <dgm:pt modelId="{6D0B4CC1-5D66-4A2C-B9AA-4CE50867D6A6}" type="pres">
      <dgm:prSet presAssocID="{4F8A4123-3E33-4DBE-8DA5-DB19EFA51667}" presName="rootText2" presStyleLbl="alignAcc1" presStyleIdx="0" presStyleCnt="0">
        <dgm:presLayoutVars>
          <dgm:chPref val="3"/>
        </dgm:presLayoutVars>
      </dgm:prSet>
      <dgm:spPr/>
    </dgm:pt>
    <dgm:pt modelId="{0E55970E-C206-4A9C-A324-D84605AB0893}" type="pres">
      <dgm:prSet presAssocID="{4F8A4123-3E33-4DBE-8DA5-DB19EFA51667}" presName="topArc2" presStyleLbl="parChTrans1D1" presStyleIdx="4" presStyleCnt="8"/>
      <dgm:spPr/>
    </dgm:pt>
    <dgm:pt modelId="{10DBA6D9-856C-44E4-93CD-E22582FF6050}" type="pres">
      <dgm:prSet presAssocID="{4F8A4123-3E33-4DBE-8DA5-DB19EFA51667}" presName="bottomArc2" presStyleLbl="parChTrans1D1" presStyleIdx="5" presStyleCnt="8"/>
      <dgm:spPr/>
    </dgm:pt>
    <dgm:pt modelId="{893E4847-F892-4A0F-9A97-59022820FA6D}" type="pres">
      <dgm:prSet presAssocID="{4F8A4123-3E33-4DBE-8DA5-DB19EFA51667}" presName="topConnNode2" presStyleLbl="node2" presStyleIdx="0" presStyleCnt="0"/>
      <dgm:spPr/>
    </dgm:pt>
    <dgm:pt modelId="{AE07FF26-649D-4250-B1F2-FE81B0BD6C79}" type="pres">
      <dgm:prSet presAssocID="{4F8A4123-3E33-4DBE-8DA5-DB19EFA51667}" presName="hierChild4" presStyleCnt="0"/>
      <dgm:spPr/>
    </dgm:pt>
    <dgm:pt modelId="{91F21E2B-9873-4F6A-927C-71A58ECBA6E4}" type="pres">
      <dgm:prSet presAssocID="{4F8A4123-3E33-4DBE-8DA5-DB19EFA51667}" presName="hierChild5" presStyleCnt="0"/>
      <dgm:spPr/>
    </dgm:pt>
    <dgm:pt modelId="{81D2D2CE-7C95-4A45-8CF5-5907D1EDC2C5}" type="pres">
      <dgm:prSet presAssocID="{A279149A-D533-4EE7-BF8D-5522CC461BAC}" presName="Name28" presStyleLbl="parChTrans1D2" presStyleIdx="2" presStyleCnt="3"/>
      <dgm:spPr/>
    </dgm:pt>
    <dgm:pt modelId="{B2DEDBE6-FE2E-4157-AD87-F72B29EC67D6}" type="pres">
      <dgm:prSet presAssocID="{45DAEA3F-B235-4DB9-8247-8138EBC41279}" presName="hierRoot2" presStyleCnt="0">
        <dgm:presLayoutVars>
          <dgm:hierBranch val="init"/>
        </dgm:presLayoutVars>
      </dgm:prSet>
      <dgm:spPr/>
    </dgm:pt>
    <dgm:pt modelId="{040DEB19-DED5-41C0-95B8-10DCCFCA9E3C}" type="pres">
      <dgm:prSet presAssocID="{45DAEA3F-B235-4DB9-8247-8138EBC41279}" presName="rootComposite2" presStyleCnt="0"/>
      <dgm:spPr/>
    </dgm:pt>
    <dgm:pt modelId="{40DAD36E-940B-4A23-A534-53CEA0CD906F}" type="pres">
      <dgm:prSet presAssocID="{45DAEA3F-B235-4DB9-8247-8138EBC41279}" presName="rootText2" presStyleLbl="alignAcc1" presStyleIdx="0" presStyleCnt="0">
        <dgm:presLayoutVars>
          <dgm:chPref val="3"/>
        </dgm:presLayoutVars>
      </dgm:prSet>
      <dgm:spPr/>
    </dgm:pt>
    <dgm:pt modelId="{897B7230-C4C7-4223-8CB9-35BE32369F5D}" type="pres">
      <dgm:prSet presAssocID="{45DAEA3F-B235-4DB9-8247-8138EBC41279}" presName="topArc2" presStyleLbl="parChTrans1D1" presStyleIdx="6" presStyleCnt="8"/>
      <dgm:spPr/>
    </dgm:pt>
    <dgm:pt modelId="{3372150A-C051-4344-A981-6870CE0D9EA2}" type="pres">
      <dgm:prSet presAssocID="{45DAEA3F-B235-4DB9-8247-8138EBC41279}" presName="bottomArc2" presStyleLbl="parChTrans1D1" presStyleIdx="7" presStyleCnt="8"/>
      <dgm:spPr/>
    </dgm:pt>
    <dgm:pt modelId="{176C6016-1C46-4B22-9CA5-FD208A96257E}" type="pres">
      <dgm:prSet presAssocID="{45DAEA3F-B235-4DB9-8247-8138EBC41279}" presName="topConnNode2" presStyleLbl="node2" presStyleIdx="0" presStyleCnt="0"/>
      <dgm:spPr/>
    </dgm:pt>
    <dgm:pt modelId="{385A929D-E859-426F-9BC5-587B57B9F600}" type="pres">
      <dgm:prSet presAssocID="{45DAEA3F-B235-4DB9-8247-8138EBC41279}" presName="hierChild4" presStyleCnt="0"/>
      <dgm:spPr/>
    </dgm:pt>
    <dgm:pt modelId="{CA4D7F44-1B63-496D-B5C6-ECF8C16F7FE7}" type="pres">
      <dgm:prSet presAssocID="{45DAEA3F-B235-4DB9-8247-8138EBC41279}" presName="hierChild5" presStyleCnt="0"/>
      <dgm:spPr/>
    </dgm:pt>
    <dgm:pt modelId="{5E2245E6-EE9C-4CFA-B66F-15009236ABB7}" type="pres">
      <dgm:prSet presAssocID="{ADA2DFE1-903D-4B74-82A9-BB2D8D06FA87}" presName="hierChild3" presStyleCnt="0"/>
      <dgm:spPr/>
    </dgm:pt>
  </dgm:ptLst>
  <dgm:cxnLst>
    <dgm:cxn modelId="{A38E1407-219F-45CA-9501-0F3EBC4860E4}" srcId="{ADA2DFE1-903D-4B74-82A9-BB2D8D06FA87}" destId="{45DAEA3F-B235-4DB9-8247-8138EBC41279}" srcOrd="2" destOrd="0" parTransId="{A279149A-D533-4EE7-BF8D-5522CC461BAC}" sibTransId="{2FAFCA72-FB23-414A-8071-A637186FF04D}"/>
    <dgm:cxn modelId="{343FE51B-35D1-4724-9538-0758BE7BAF2D}" type="presOf" srcId="{45DAEA3F-B235-4DB9-8247-8138EBC41279}" destId="{40DAD36E-940B-4A23-A534-53CEA0CD906F}" srcOrd="0" destOrd="0" presId="urn:microsoft.com/office/officeart/2008/layout/HalfCircleOrganizationChart"/>
    <dgm:cxn modelId="{9AD65C66-91C2-46EE-A749-F9ED75B7A59C}" srcId="{ADA2DFE1-903D-4B74-82A9-BB2D8D06FA87}" destId="{4F8A4123-3E33-4DBE-8DA5-DB19EFA51667}" srcOrd="1" destOrd="0" parTransId="{FEC9C42A-40B0-44FB-952F-CABEA437BABD}" sibTransId="{33EB9CC5-6266-40CF-8015-5CB2CA9382CE}"/>
    <dgm:cxn modelId="{E953C866-7321-4AF4-950B-12D266887DB1}" type="presOf" srcId="{4F8A4123-3E33-4DBE-8DA5-DB19EFA51667}" destId="{893E4847-F892-4A0F-9A97-59022820FA6D}" srcOrd="1" destOrd="0" presId="urn:microsoft.com/office/officeart/2008/layout/HalfCircleOrganizationChart"/>
    <dgm:cxn modelId="{0CBC5C6F-F399-4E7C-BEF0-DC388E6E5086}" srcId="{741732C4-AF91-4A55-8889-38797920C8F8}" destId="{ADA2DFE1-903D-4B74-82A9-BB2D8D06FA87}" srcOrd="0" destOrd="0" parTransId="{056D0572-F5C1-483D-81E8-B6A561B2114F}" sibTransId="{68B4D8C4-683D-4B70-8459-9F01D573CD30}"/>
    <dgm:cxn modelId="{C7F19A76-3811-45D4-8A70-C650845792A4}" type="presOf" srcId="{741732C4-AF91-4A55-8889-38797920C8F8}" destId="{A8C76D58-B845-4709-98CD-C9D447F254D2}" srcOrd="0" destOrd="0" presId="urn:microsoft.com/office/officeart/2008/layout/HalfCircleOrganizationChart"/>
    <dgm:cxn modelId="{DA7CE45A-F36F-4BDC-9E53-979E93D479D4}" srcId="{ADA2DFE1-903D-4B74-82A9-BB2D8D06FA87}" destId="{F7A6B140-BB56-4FA4-B87A-99E61AF4683E}" srcOrd="0" destOrd="0" parTransId="{558F0949-3648-447E-9FEE-02FDFD561358}" sibTransId="{E12E63F9-005D-404F-B771-E7112F8D57B1}"/>
    <dgm:cxn modelId="{2DAAD580-867A-4FDE-9CA2-2DF7838622E5}" type="presOf" srcId="{ADA2DFE1-903D-4B74-82A9-BB2D8D06FA87}" destId="{B8204ED3-BE5C-45B8-ABFC-295389B2C2C5}" srcOrd="1" destOrd="0" presId="urn:microsoft.com/office/officeart/2008/layout/HalfCircleOrganizationChart"/>
    <dgm:cxn modelId="{DEAEB284-5529-46ED-A5BF-9C37598A047E}" type="presOf" srcId="{ADA2DFE1-903D-4B74-82A9-BB2D8D06FA87}" destId="{7DD1C2B2-0B0E-451A-A35A-F259C92EE4DD}" srcOrd="0" destOrd="0" presId="urn:microsoft.com/office/officeart/2008/layout/HalfCircleOrganizationChart"/>
    <dgm:cxn modelId="{272B3092-FA7A-4745-B7EA-91A18464A60D}" type="presOf" srcId="{FEC9C42A-40B0-44FB-952F-CABEA437BABD}" destId="{64A4363D-63B9-41C8-B86B-1883AEB35AF6}" srcOrd="0" destOrd="0" presId="urn:microsoft.com/office/officeart/2008/layout/HalfCircleOrganizationChart"/>
    <dgm:cxn modelId="{E7EDC0C3-B2F7-4717-A5FC-27EDD799F061}" type="presOf" srcId="{A279149A-D533-4EE7-BF8D-5522CC461BAC}" destId="{81D2D2CE-7C95-4A45-8CF5-5907D1EDC2C5}" srcOrd="0" destOrd="0" presId="urn:microsoft.com/office/officeart/2008/layout/HalfCircleOrganizationChart"/>
    <dgm:cxn modelId="{5D1900CB-DFF0-4F43-9903-998B58A8C11F}" type="presOf" srcId="{45DAEA3F-B235-4DB9-8247-8138EBC41279}" destId="{176C6016-1C46-4B22-9CA5-FD208A96257E}" srcOrd="1" destOrd="0" presId="urn:microsoft.com/office/officeart/2008/layout/HalfCircleOrganizationChart"/>
    <dgm:cxn modelId="{73E12BE1-47B8-4BC5-80E4-7A4FE2B3799E}" type="presOf" srcId="{4F8A4123-3E33-4DBE-8DA5-DB19EFA51667}" destId="{6D0B4CC1-5D66-4A2C-B9AA-4CE50867D6A6}" srcOrd="0" destOrd="0" presId="urn:microsoft.com/office/officeart/2008/layout/HalfCircleOrganizationChart"/>
    <dgm:cxn modelId="{B8232EEB-9971-4456-A34D-329C4EA97456}" type="presOf" srcId="{558F0949-3648-447E-9FEE-02FDFD561358}" destId="{C48C7E63-F2A2-4724-8DDB-7D9FB2BD9FCC}" srcOrd="0" destOrd="0" presId="urn:microsoft.com/office/officeart/2008/layout/HalfCircleOrganizationChart"/>
    <dgm:cxn modelId="{BB4958F2-B3EE-400C-8CDC-A4C3ADA77249}" type="presOf" srcId="{F7A6B140-BB56-4FA4-B87A-99E61AF4683E}" destId="{499DB7BA-0E69-476B-A30D-E380E78B22F0}" srcOrd="0" destOrd="0" presId="urn:microsoft.com/office/officeart/2008/layout/HalfCircleOrganizationChart"/>
    <dgm:cxn modelId="{51FC0BF4-F189-4DC6-B4A4-7B06C6507197}" type="presOf" srcId="{F7A6B140-BB56-4FA4-B87A-99E61AF4683E}" destId="{4D73C7AB-E9F3-4F2A-AFF3-084C29DE15B1}" srcOrd="1" destOrd="0" presId="urn:microsoft.com/office/officeart/2008/layout/HalfCircleOrganizationChart"/>
    <dgm:cxn modelId="{3BECA6FD-E16B-4FEB-A01A-525034032503}" type="presParOf" srcId="{A8C76D58-B845-4709-98CD-C9D447F254D2}" destId="{10FC9BEA-A64A-4B03-99F3-59E8A35AE09F}" srcOrd="0" destOrd="0" presId="urn:microsoft.com/office/officeart/2008/layout/HalfCircleOrganizationChart"/>
    <dgm:cxn modelId="{EEC26145-907E-446E-BEFD-2644AF8254CC}" type="presParOf" srcId="{10FC9BEA-A64A-4B03-99F3-59E8A35AE09F}" destId="{0870AF40-994F-4F5B-93B9-27E6EABB73BC}" srcOrd="0" destOrd="0" presId="urn:microsoft.com/office/officeart/2008/layout/HalfCircleOrganizationChart"/>
    <dgm:cxn modelId="{3B4C31D9-FEB9-43B1-9036-CC68AE7346F7}" type="presParOf" srcId="{0870AF40-994F-4F5B-93B9-27E6EABB73BC}" destId="{7DD1C2B2-0B0E-451A-A35A-F259C92EE4DD}" srcOrd="0" destOrd="0" presId="urn:microsoft.com/office/officeart/2008/layout/HalfCircleOrganizationChart"/>
    <dgm:cxn modelId="{717A90C6-7926-40A2-B43E-95890CA3BFD0}" type="presParOf" srcId="{0870AF40-994F-4F5B-93B9-27E6EABB73BC}" destId="{44B4D257-3911-47CF-A176-E97AEB2697D5}" srcOrd="1" destOrd="0" presId="urn:microsoft.com/office/officeart/2008/layout/HalfCircleOrganizationChart"/>
    <dgm:cxn modelId="{EA3F4935-9ED4-499C-8658-C61708ED6EFF}" type="presParOf" srcId="{0870AF40-994F-4F5B-93B9-27E6EABB73BC}" destId="{DEDCF6CE-3AFD-495C-B2FD-0172BFE8117C}" srcOrd="2" destOrd="0" presId="urn:microsoft.com/office/officeart/2008/layout/HalfCircleOrganizationChart"/>
    <dgm:cxn modelId="{713A5DD2-F5C8-4D29-9F43-23A60CA045C2}" type="presParOf" srcId="{0870AF40-994F-4F5B-93B9-27E6EABB73BC}" destId="{B8204ED3-BE5C-45B8-ABFC-295389B2C2C5}" srcOrd="3" destOrd="0" presId="urn:microsoft.com/office/officeart/2008/layout/HalfCircleOrganizationChart"/>
    <dgm:cxn modelId="{4012705A-B3AF-4B6B-B5A8-5772908DF926}" type="presParOf" srcId="{10FC9BEA-A64A-4B03-99F3-59E8A35AE09F}" destId="{3850BE18-4F2A-419A-A630-986520F38AD3}" srcOrd="1" destOrd="0" presId="urn:microsoft.com/office/officeart/2008/layout/HalfCircleOrganizationChart"/>
    <dgm:cxn modelId="{16DC697F-AD4C-4E66-A981-8950000D1FF6}" type="presParOf" srcId="{3850BE18-4F2A-419A-A630-986520F38AD3}" destId="{C48C7E63-F2A2-4724-8DDB-7D9FB2BD9FCC}" srcOrd="0" destOrd="0" presId="urn:microsoft.com/office/officeart/2008/layout/HalfCircleOrganizationChart"/>
    <dgm:cxn modelId="{190322D6-E88B-4DE4-8A7D-05D5649056BD}" type="presParOf" srcId="{3850BE18-4F2A-419A-A630-986520F38AD3}" destId="{BFF41B24-A5DF-468E-8F2E-23CB73C4BF3A}" srcOrd="1" destOrd="0" presId="urn:microsoft.com/office/officeart/2008/layout/HalfCircleOrganizationChart"/>
    <dgm:cxn modelId="{DA219323-023B-483A-AD2E-5B9D3D0C8EAF}" type="presParOf" srcId="{BFF41B24-A5DF-468E-8F2E-23CB73C4BF3A}" destId="{334E0853-DC03-4711-8D80-E428F009DF3D}" srcOrd="0" destOrd="0" presId="urn:microsoft.com/office/officeart/2008/layout/HalfCircleOrganizationChart"/>
    <dgm:cxn modelId="{B4544D2A-B22E-4263-9194-92B0DA768563}" type="presParOf" srcId="{334E0853-DC03-4711-8D80-E428F009DF3D}" destId="{499DB7BA-0E69-476B-A30D-E380E78B22F0}" srcOrd="0" destOrd="0" presId="urn:microsoft.com/office/officeart/2008/layout/HalfCircleOrganizationChart"/>
    <dgm:cxn modelId="{F91F2393-E025-4C06-BDA2-9EFAA53F7178}" type="presParOf" srcId="{334E0853-DC03-4711-8D80-E428F009DF3D}" destId="{DCB156F1-7B1D-4875-98C1-8D392C645DEF}" srcOrd="1" destOrd="0" presId="urn:microsoft.com/office/officeart/2008/layout/HalfCircleOrganizationChart"/>
    <dgm:cxn modelId="{6F99E311-7B5F-4221-A9CD-F34A20BDBF50}" type="presParOf" srcId="{334E0853-DC03-4711-8D80-E428F009DF3D}" destId="{EC214BB0-475D-48E8-B9D9-F7BF9CFC1B02}" srcOrd="2" destOrd="0" presId="urn:microsoft.com/office/officeart/2008/layout/HalfCircleOrganizationChart"/>
    <dgm:cxn modelId="{C7B4B4E7-6510-43B3-A286-7B8581FB1C0E}" type="presParOf" srcId="{334E0853-DC03-4711-8D80-E428F009DF3D}" destId="{4D73C7AB-E9F3-4F2A-AFF3-084C29DE15B1}" srcOrd="3" destOrd="0" presId="urn:microsoft.com/office/officeart/2008/layout/HalfCircleOrganizationChart"/>
    <dgm:cxn modelId="{468F5FB4-6A25-4217-9939-BC0E18022365}" type="presParOf" srcId="{BFF41B24-A5DF-468E-8F2E-23CB73C4BF3A}" destId="{A5DD1929-E341-4C51-B3F1-9267D8478EB2}" srcOrd="1" destOrd="0" presId="urn:microsoft.com/office/officeart/2008/layout/HalfCircleOrganizationChart"/>
    <dgm:cxn modelId="{EE18C688-6BC3-40B9-A141-DE3BFC292FAC}" type="presParOf" srcId="{BFF41B24-A5DF-468E-8F2E-23CB73C4BF3A}" destId="{1627647D-F8E3-43AD-9C3B-312D9A20C765}" srcOrd="2" destOrd="0" presId="urn:microsoft.com/office/officeart/2008/layout/HalfCircleOrganizationChart"/>
    <dgm:cxn modelId="{C30FAA8D-D563-4A12-AE48-8106A4829661}" type="presParOf" srcId="{3850BE18-4F2A-419A-A630-986520F38AD3}" destId="{64A4363D-63B9-41C8-B86B-1883AEB35AF6}" srcOrd="2" destOrd="0" presId="urn:microsoft.com/office/officeart/2008/layout/HalfCircleOrganizationChart"/>
    <dgm:cxn modelId="{CFD9889D-F3DE-434E-BE22-0C9756EB58D3}" type="presParOf" srcId="{3850BE18-4F2A-419A-A630-986520F38AD3}" destId="{E0831177-F04C-4C03-9DEA-A2BBC558B877}" srcOrd="3" destOrd="0" presId="urn:microsoft.com/office/officeart/2008/layout/HalfCircleOrganizationChart"/>
    <dgm:cxn modelId="{9DA4F49D-AB71-413D-9B95-D66E90B275C8}" type="presParOf" srcId="{E0831177-F04C-4C03-9DEA-A2BBC558B877}" destId="{B4D450A7-3F7F-4918-8D98-5EC316B96A7C}" srcOrd="0" destOrd="0" presId="urn:microsoft.com/office/officeart/2008/layout/HalfCircleOrganizationChart"/>
    <dgm:cxn modelId="{ADEDCBE0-E7D6-4934-956F-18C96B142B98}" type="presParOf" srcId="{B4D450A7-3F7F-4918-8D98-5EC316B96A7C}" destId="{6D0B4CC1-5D66-4A2C-B9AA-4CE50867D6A6}" srcOrd="0" destOrd="0" presId="urn:microsoft.com/office/officeart/2008/layout/HalfCircleOrganizationChart"/>
    <dgm:cxn modelId="{4A9F9B6D-C99C-4836-B7E7-B615EFFD0FAC}" type="presParOf" srcId="{B4D450A7-3F7F-4918-8D98-5EC316B96A7C}" destId="{0E55970E-C206-4A9C-A324-D84605AB0893}" srcOrd="1" destOrd="0" presId="urn:microsoft.com/office/officeart/2008/layout/HalfCircleOrganizationChart"/>
    <dgm:cxn modelId="{0A64CA7D-D52C-484B-8C4E-CD7DFBF877F8}" type="presParOf" srcId="{B4D450A7-3F7F-4918-8D98-5EC316B96A7C}" destId="{10DBA6D9-856C-44E4-93CD-E22582FF6050}" srcOrd="2" destOrd="0" presId="urn:microsoft.com/office/officeart/2008/layout/HalfCircleOrganizationChart"/>
    <dgm:cxn modelId="{461DEEF7-71F1-4D6F-8780-02B615871985}" type="presParOf" srcId="{B4D450A7-3F7F-4918-8D98-5EC316B96A7C}" destId="{893E4847-F892-4A0F-9A97-59022820FA6D}" srcOrd="3" destOrd="0" presId="urn:microsoft.com/office/officeart/2008/layout/HalfCircleOrganizationChart"/>
    <dgm:cxn modelId="{0B98D79F-6583-44DF-BB0B-74F8CCDAB324}" type="presParOf" srcId="{E0831177-F04C-4C03-9DEA-A2BBC558B877}" destId="{AE07FF26-649D-4250-B1F2-FE81B0BD6C79}" srcOrd="1" destOrd="0" presId="urn:microsoft.com/office/officeart/2008/layout/HalfCircleOrganizationChart"/>
    <dgm:cxn modelId="{47C1A685-20E5-48E0-B088-86F73A0C9D92}" type="presParOf" srcId="{E0831177-F04C-4C03-9DEA-A2BBC558B877}" destId="{91F21E2B-9873-4F6A-927C-71A58ECBA6E4}" srcOrd="2" destOrd="0" presId="urn:microsoft.com/office/officeart/2008/layout/HalfCircleOrganizationChart"/>
    <dgm:cxn modelId="{E76A8626-618F-4E62-A1E7-9781C2EF7561}" type="presParOf" srcId="{3850BE18-4F2A-419A-A630-986520F38AD3}" destId="{81D2D2CE-7C95-4A45-8CF5-5907D1EDC2C5}" srcOrd="4" destOrd="0" presId="urn:microsoft.com/office/officeart/2008/layout/HalfCircleOrganizationChart"/>
    <dgm:cxn modelId="{94D92571-EE26-4676-B3FA-5A1AF5625A91}" type="presParOf" srcId="{3850BE18-4F2A-419A-A630-986520F38AD3}" destId="{B2DEDBE6-FE2E-4157-AD87-F72B29EC67D6}" srcOrd="5" destOrd="0" presId="urn:microsoft.com/office/officeart/2008/layout/HalfCircleOrganizationChart"/>
    <dgm:cxn modelId="{4022C1E0-ABDD-406B-8CED-C3D2731F9E5B}" type="presParOf" srcId="{B2DEDBE6-FE2E-4157-AD87-F72B29EC67D6}" destId="{040DEB19-DED5-41C0-95B8-10DCCFCA9E3C}" srcOrd="0" destOrd="0" presId="urn:microsoft.com/office/officeart/2008/layout/HalfCircleOrganizationChart"/>
    <dgm:cxn modelId="{3A218BF3-27E3-4451-BE27-B8A8081ACA27}" type="presParOf" srcId="{040DEB19-DED5-41C0-95B8-10DCCFCA9E3C}" destId="{40DAD36E-940B-4A23-A534-53CEA0CD906F}" srcOrd="0" destOrd="0" presId="urn:microsoft.com/office/officeart/2008/layout/HalfCircleOrganizationChart"/>
    <dgm:cxn modelId="{01C2A798-C653-4994-8BA0-5C75896E6EB6}" type="presParOf" srcId="{040DEB19-DED5-41C0-95B8-10DCCFCA9E3C}" destId="{897B7230-C4C7-4223-8CB9-35BE32369F5D}" srcOrd="1" destOrd="0" presId="urn:microsoft.com/office/officeart/2008/layout/HalfCircleOrganizationChart"/>
    <dgm:cxn modelId="{713ABFCC-4D0C-4076-BC87-55848C9C5687}" type="presParOf" srcId="{040DEB19-DED5-41C0-95B8-10DCCFCA9E3C}" destId="{3372150A-C051-4344-A981-6870CE0D9EA2}" srcOrd="2" destOrd="0" presId="urn:microsoft.com/office/officeart/2008/layout/HalfCircleOrganizationChart"/>
    <dgm:cxn modelId="{F494C587-5E01-4365-AE5C-C6172FDAFB75}" type="presParOf" srcId="{040DEB19-DED5-41C0-95B8-10DCCFCA9E3C}" destId="{176C6016-1C46-4B22-9CA5-FD208A96257E}" srcOrd="3" destOrd="0" presId="urn:microsoft.com/office/officeart/2008/layout/HalfCircleOrganizationChart"/>
    <dgm:cxn modelId="{6E63DA9A-941F-405F-8D4D-95D57FB86C7D}" type="presParOf" srcId="{B2DEDBE6-FE2E-4157-AD87-F72B29EC67D6}" destId="{385A929D-E859-426F-9BC5-587B57B9F600}" srcOrd="1" destOrd="0" presId="urn:microsoft.com/office/officeart/2008/layout/HalfCircleOrganizationChart"/>
    <dgm:cxn modelId="{F4CF77BE-18DC-4650-8BB9-06DBF9276FE7}" type="presParOf" srcId="{B2DEDBE6-FE2E-4157-AD87-F72B29EC67D6}" destId="{CA4D7F44-1B63-496D-B5C6-ECF8C16F7FE7}" srcOrd="2" destOrd="0" presId="urn:microsoft.com/office/officeart/2008/layout/HalfCircleOrganizationChart"/>
    <dgm:cxn modelId="{9910DA4B-0924-42B3-8D63-FB8049028605}" type="presParOf" srcId="{10FC9BEA-A64A-4B03-99F3-59E8A35AE09F}" destId="{5E2245E6-EE9C-4CFA-B66F-15009236ABB7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2D2CE-7C95-4A45-8CF5-5907D1EDC2C5}">
      <dsp:nvSpPr>
        <dsp:cNvPr id="0" name=""/>
        <dsp:cNvSpPr/>
      </dsp:nvSpPr>
      <dsp:spPr>
        <a:xfrm>
          <a:off x="4064000" y="2457660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A4363D-63B9-41C8-B86B-1883AEB35AF6}">
      <dsp:nvSpPr>
        <dsp:cNvPr id="0" name=""/>
        <dsp:cNvSpPr/>
      </dsp:nvSpPr>
      <dsp:spPr>
        <a:xfrm>
          <a:off x="4018280" y="2457660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C7E63-F2A2-4724-8DDB-7D9FB2BD9FCC}">
      <dsp:nvSpPr>
        <dsp:cNvPr id="0" name=""/>
        <dsp:cNvSpPr/>
      </dsp:nvSpPr>
      <dsp:spPr>
        <a:xfrm>
          <a:off x="1188690" y="2457660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4D257-3911-47CF-A176-E97AEB2697D5}">
      <dsp:nvSpPr>
        <dsp:cNvPr id="0" name=""/>
        <dsp:cNvSpPr/>
      </dsp:nvSpPr>
      <dsp:spPr>
        <a:xfrm>
          <a:off x="3469927" y="1276846"/>
          <a:ext cx="1188144" cy="118081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DCF6CE-3AFD-495C-B2FD-0172BFE8117C}">
      <dsp:nvSpPr>
        <dsp:cNvPr id="0" name=""/>
        <dsp:cNvSpPr/>
      </dsp:nvSpPr>
      <dsp:spPr>
        <a:xfrm>
          <a:off x="3469927" y="1276846"/>
          <a:ext cx="1188144" cy="118081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D1C2B2-0B0E-451A-A35A-F259C92EE4DD}">
      <dsp:nvSpPr>
        <dsp:cNvPr id="0" name=""/>
        <dsp:cNvSpPr/>
      </dsp:nvSpPr>
      <dsp:spPr>
        <a:xfrm>
          <a:off x="2875855" y="1489393"/>
          <a:ext cx="2376289" cy="7557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Algorithm</a:t>
          </a:r>
        </a:p>
      </dsp:txBody>
      <dsp:txXfrm>
        <a:off x="2875855" y="1489393"/>
        <a:ext cx="2376289" cy="755720"/>
      </dsp:txXfrm>
    </dsp:sp>
    <dsp:sp modelId="{DCB156F1-7B1D-4875-98C1-8D392C645DEF}">
      <dsp:nvSpPr>
        <dsp:cNvPr id="0" name=""/>
        <dsp:cNvSpPr/>
      </dsp:nvSpPr>
      <dsp:spPr>
        <a:xfrm>
          <a:off x="594617" y="2956681"/>
          <a:ext cx="1188144" cy="118814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214BB0-475D-48E8-B9D9-F7BF9CFC1B02}">
      <dsp:nvSpPr>
        <dsp:cNvPr id="0" name=""/>
        <dsp:cNvSpPr/>
      </dsp:nvSpPr>
      <dsp:spPr>
        <a:xfrm>
          <a:off x="594617" y="2956681"/>
          <a:ext cx="1188144" cy="118814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9DB7BA-0E69-476B-A30D-E380E78B22F0}">
      <dsp:nvSpPr>
        <dsp:cNvPr id="0" name=""/>
        <dsp:cNvSpPr/>
      </dsp:nvSpPr>
      <dsp:spPr>
        <a:xfrm>
          <a:off x="545" y="3170547"/>
          <a:ext cx="2376289" cy="7604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Org price</a:t>
          </a:r>
        </a:p>
      </dsp:txBody>
      <dsp:txXfrm>
        <a:off x="545" y="3170547"/>
        <a:ext cx="2376289" cy="760412"/>
      </dsp:txXfrm>
    </dsp:sp>
    <dsp:sp modelId="{0E55970E-C206-4A9C-A324-D84605AB0893}">
      <dsp:nvSpPr>
        <dsp:cNvPr id="0" name=""/>
        <dsp:cNvSpPr/>
      </dsp:nvSpPr>
      <dsp:spPr>
        <a:xfrm>
          <a:off x="3469927" y="2956681"/>
          <a:ext cx="1188144" cy="118814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DBA6D9-856C-44E4-93CD-E22582FF6050}">
      <dsp:nvSpPr>
        <dsp:cNvPr id="0" name=""/>
        <dsp:cNvSpPr/>
      </dsp:nvSpPr>
      <dsp:spPr>
        <a:xfrm>
          <a:off x="3469927" y="2956681"/>
          <a:ext cx="1188144" cy="118814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B4CC1-5D66-4A2C-B9AA-4CE50867D6A6}">
      <dsp:nvSpPr>
        <dsp:cNvPr id="0" name=""/>
        <dsp:cNvSpPr/>
      </dsp:nvSpPr>
      <dsp:spPr>
        <a:xfrm>
          <a:off x="2875855" y="3170547"/>
          <a:ext cx="2376289" cy="7604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Log(Price)</a:t>
          </a:r>
        </a:p>
      </dsp:txBody>
      <dsp:txXfrm>
        <a:off x="2875855" y="3170547"/>
        <a:ext cx="2376289" cy="760412"/>
      </dsp:txXfrm>
    </dsp:sp>
    <dsp:sp modelId="{897B7230-C4C7-4223-8CB9-35BE32369F5D}">
      <dsp:nvSpPr>
        <dsp:cNvPr id="0" name=""/>
        <dsp:cNvSpPr/>
      </dsp:nvSpPr>
      <dsp:spPr>
        <a:xfrm>
          <a:off x="6345237" y="2956681"/>
          <a:ext cx="1188144" cy="118814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72150A-C051-4344-A981-6870CE0D9EA2}">
      <dsp:nvSpPr>
        <dsp:cNvPr id="0" name=""/>
        <dsp:cNvSpPr/>
      </dsp:nvSpPr>
      <dsp:spPr>
        <a:xfrm>
          <a:off x="6345237" y="2956681"/>
          <a:ext cx="1188144" cy="118814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DAD36E-940B-4A23-A534-53CEA0CD906F}">
      <dsp:nvSpPr>
        <dsp:cNvPr id="0" name=""/>
        <dsp:cNvSpPr/>
      </dsp:nvSpPr>
      <dsp:spPr>
        <a:xfrm>
          <a:off x="5751165" y="3170547"/>
          <a:ext cx="2376289" cy="7604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Remove outliers</a:t>
          </a:r>
        </a:p>
      </dsp:txBody>
      <dsp:txXfrm>
        <a:off x="5751165" y="3170547"/>
        <a:ext cx="2376289" cy="760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965BE-B580-4117-BBF5-5EE1EF306812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1C872-6A41-4695-BD74-5C3BEF24E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1C872-6A41-4695-BD74-5C3BEF24E6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1C424-7EE7-405D-8505-048AC21E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D4272C-8A1D-46CF-BD54-C1B4EDE7A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5BDB6-19A8-4296-8E6D-FC0405826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FB55-88EE-40D2-8EFE-69DDBDB124EB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74F55-6EB2-4CEB-BC91-135579D4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E5AB-9657-4114-9117-B35E6797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F4B7A-3645-4EC3-871D-FCC8EF9DB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04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F499-393A-420D-A8E0-E40957E0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4ABC46-5980-4FF5-9B14-3A05BDE43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4E295-AD70-4A96-8454-5F7B02280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FB55-88EE-40D2-8EFE-69DDBDB124EB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3D0A5-ABBE-4C5A-A733-7AB081543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3B3AF-B2EA-49DA-BE83-7CB5C68C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F4B7A-3645-4EC3-871D-FCC8EF9DB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80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1F7C45-D178-4A34-9CE8-E0B51F36A6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701125-869A-4835-97E3-EC0EFD198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F0F2E-9276-40E2-AE75-C4D350D2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FB55-88EE-40D2-8EFE-69DDBDB124EB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0DF53-B09B-4D2F-8B05-2C16F4124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8D39B-9D1F-48CD-9D72-D78C3B31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F4B7A-3645-4EC3-871D-FCC8EF9DB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10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99E0-74F0-4F90-A700-57AD5091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8F6E3-A134-40FA-A4B6-A6C904F11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72BF6-78D9-441B-9DB2-EF4CC837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FB55-88EE-40D2-8EFE-69DDBDB124EB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D7256-258C-410A-BCF6-57D71014E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0B548-6A90-4F86-A2AE-88F907996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F4B7A-3645-4EC3-871D-FCC8EF9DB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0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03FB-B7A7-4135-AD26-12C405BF0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19769-C768-401F-9818-698B5D8A7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CCF9A-FAD7-43E9-AB52-B600E3EA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FB55-88EE-40D2-8EFE-69DDBDB124EB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78EC7-78CF-4B5F-84FA-E1E437FB2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52521-53DF-4AE1-80C4-1712B30C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F4B7A-3645-4EC3-871D-FCC8EF9DB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36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1DB17-6BCF-4DF3-B30B-6A8E8DF9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488F6-349D-40D5-8B28-DAC6A824C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54980-49A3-4CF7-8182-CB63FA0FF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8C9FC-9950-4D9D-869D-AC049212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FB55-88EE-40D2-8EFE-69DDBDB124EB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4F1B9-5B75-46D2-B4C6-8C14238A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D849E-A403-4629-B36B-3E3DAD013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F4B7A-3645-4EC3-871D-FCC8EF9DB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89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E3BBD-7344-46A9-9D61-962FB93A6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7D30F-F556-4734-8FED-AA2960A20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1B78F-BF69-4B28-871F-86783250A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FFA9E3-5696-4740-B299-EF6ACE2798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60C9B-1328-424D-9F9B-DA4B851611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F865B9-D3A8-45F5-A078-1030111BE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FB55-88EE-40D2-8EFE-69DDBDB124EB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AAEF87-A6A9-403F-AED8-F0D388ADC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29BE24-9C96-452D-9C62-BBEE25DA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F4B7A-3645-4EC3-871D-FCC8EF9DB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52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3A344-8E99-459F-AEFB-2BAE2BB9E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ED0B6-0CB9-4C75-8BE8-BB96360B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FB55-88EE-40D2-8EFE-69DDBDB124EB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4DA08-9EBD-4F2E-A3EB-EBD5600D5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6DA9C-A184-47E9-B823-37F4CDEB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F4B7A-3645-4EC3-871D-FCC8EF9DB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6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71CBB-38A8-4C53-BA7B-CCB7BC91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FB55-88EE-40D2-8EFE-69DDBDB124EB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9267E-7983-44D9-B907-B70ACA0C5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7A6F6-ACB7-46A2-AEE6-5BB057AEA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F4B7A-3645-4EC3-871D-FCC8EF9DB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17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89AE0-8395-46B4-BA30-726CA8B1D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699E-6917-4850-8A79-2736E5486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C990B-9E01-42AB-AFFF-A8D604EBC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9E28D-A9D9-4F0C-A1C3-6055B2430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FB55-88EE-40D2-8EFE-69DDBDB124EB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E2CA4-D1E2-47DB-9442-532E07D14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240BC-7A97-4AEB-A2A4-F6816422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F4B7A-3645-4EC3-871D-FCC8EF9DB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5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A866-DD9B-41B9-89A6-1D5737E99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1EEA28-946E-4C77-9E97-069A6766F4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C9F02-E919-44B2-A82E-BF3F45595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9DF27-0886-41AD-BFB0-58751D3B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FB55-88EE-40D2-8EFE-69DDBDB124EB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D3580-A63C-4DB3-BE73-4DB00FDE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430FB-62C0-4343-94F7-D72B4058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F4B7A-3645-4EC3-871D-FCC8EF9DB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1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AF24D-F577-42F3-9D8D-F8D845EA2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740DA-63F4-43E2-BB4A-54F866C29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0B003-1847-4B5F-ABC9-DC9CFF9C85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4FB55-88EE-40D2-8EFE-69DDBDB124EB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1BA02-7DD0-498C-ABCB-DC49FFFA9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C7636-3F86-4363-9163-8C094C520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F4B7A-3645-4EC3-871D-FCC8EF9DB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47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39985-0361-4B3E-96F5-5D674B7F4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0" y="1122362"/>
            <a:ext cx="6339840" cy="2962583"/>
          </a:xfrm>
        </p:spPr>
        <p:txBody>
          <a:bodyPr>
            <a:normAutofit/>
          </a:bodyPr>
          <a:lstStyle/>
          <a:p>
            <a:pPr algn="l"/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House Prices: Advanced Regression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AB714-70E5-4867-B0EB-ACA8A1827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8240" y="4815216"/>
            <a:ext cx="5252288" cy="1541134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DSE I2100 Applied Machine Learning and Data Mining</a:t>
            </a:r>
          </a:p>
          <a:p>
            <a:pPr algn="l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A4D1C931-37B4-4768-BFFB-737A2B994085}"/>
              </a:ext>
            </a:extLst>
          </p:cNvPr>
          <p:cNvSpPr txBox="1">
            <a:spLocks/>
          </p:cNvSpPr>
          <p:nvPr/>
        </p:nvSpPr>
        <p:spPr>
          <a:xfrm>
            <a:off x="7983658" y="817201"/>
            <a:ext cx="3806720" cy="380672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solidFill>
                  <a:srgbClr val="FFFFFF"/>
                </a:solidFill>
              </a:rPr>
              <a:t>Team members:</a:t>
            </a:r>
          </a:p>
          <a:p>
            <a:r>
              <a:rPr lang="en-US" sz="2200">
                <a:solidFill>
                  <a:srgbClr val="FFFFFF"/>
                </a:solidFill>
              </a:rPr>
              <a:t>Yaohua Chang</a:t>
            </a:r>
          </a:p>
          <a:p>
            <a:r>
              <a:rPr lang="en-US" sz="2200">
                <a:solidFill>
                  <a:srgbClr val="FFFFFF"/>
                </a:solidFill>
              </a:rPr>
              <a:t>Wenyu Fan</a:t>
            </a:r>
          </a:p>
          <a:p>
            <a:r>
              <a:rPr lang="en-US" sz="2200">
                <a:solidFill>
                  <a:srgbClr val="FFFFFF"/>
                </a:solidFill>
              </a:rPr>
              <a:t>Tamer Ibrahim</a:t>
            </a:r>
          </a:p>
        </p:txBody>
      </p:sp>
    </p:spTree>
    <p:extLst>
      <p:ext uri="{BB962C8B-B14F-4D97-AF65-F5344CB8AC3E}">
        <p14:creationId xmlns:p14="http://schemas.microsoft.com/office/powerpoint/2010/main" val="1326049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6904E-49CE-44B0-8135-FAD34B35A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810" y="924338"/>
            <a:ext cx="7961242" cy="481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70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A1A63E-523C-4598-A6B1-9C2600B6F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665922"/>
            <a:ext cx="7188199" cy="510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4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dirty="0">
                <a:solidFill>
                  <a:srgbClr val="FFFFFF"/>
                </a:solidFill>
              </a:rPr>
              <a:t>Label Encoder for Ordinal columns</a:t>
            </a:r>
            <a:endParaRPr lang="en-US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EB112-3F9A-4B9E-AB76-50B4213B7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808" y="2438157"/>
            <a:ext cx="7675286" cy="214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70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Convert nominal columns to One-hot encode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C8C14-A264-460A-89F0-00F7DD11C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879" y="2173754"/>
            <a:ext cx="61626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65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BAD49-97F0-4633-BE10-1E18947FA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896" y="656604"/>
            <a:ext cx="8050336" cy="2009775"/>
          </a:xfrm>
          <a:prstGeom prst="rect">
            <a:avLst/>
          </a:prstGeom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3F2025AC-6E1F-4456-8AE1-B81293ABF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0128" y="2470916"/>
            <a:ext cx="8050336" cy="4266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04A5E36A-C5F6-4351-A747-639E6A355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5035" y="3029229"/>
            <a:ext cx="2942403" cy="2794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ED1E6804-1A27-4332-B7FE-7ACF17450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78365" y="2776160"/>
            <a:ext cx="2376594" cy="16502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976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First attempt with Random</a:t>
            </a:r>
            <a:b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0CF66-0B32-44CD-865D-ED26E46CE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665" y="447261"/>
            <a:ext cx="7622980" cy="1209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5849D5-BEB4-4B95-AA10-729346AA7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859" y="1583221"/>
            <a:ext cx="7635696" cy="885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71981E-D2E9-42FC-AA48-0C0EC38B6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434" y="2409555"/>
            <a:ext cx="7821556" cy="383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11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First attempt with Random</a:t>
            </a:r>
            <a:b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118A13-8D1E-480E-9C63-E0483409A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027" y="2318294"/>
            <a:ext cx="7743905" cy="4295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03D65B-A6C7-4188-9493-A984BA966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027" y="327569"/>
            <a:ext cx="7589534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80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Second Attempt with Gradient Boost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B2831-4D5C-4AB4-880A-99DE9F013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078" y="545202"/>
            <a:ext cx="7859202" cy="2447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41F2C-FFAF-413F-BD3B-D2454C625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079" y="2993127"/>
            <a:ext cx="8113201" cy="340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4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Second Attempt with Gradient Boost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77287C-37B6-43AF-A00E-A66C83F46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374" y="559179"/>
            <a:ext cx="7678986" cy="57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3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Sale Price Histogram</a:t>
            </a:r>
            <a:endParaRPr lang="en-US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6680C-D7C1-451F-A3C5-0E56B9BE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687" y="1192697"/>
            <a:ext cx="7423965" cy="464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9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C7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8C89ED-6C7D-401B-991D-D95DB23B7E61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Kaggle Challenge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90AB0-7DA1-46E0-A2BA-C2C4320D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675862"/>
            <a:ext cx="7188199" cy="554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53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Plan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7A3A777-A7D5-466F-8D9F-6221639DB3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7403932"/>
              </p:ext>
            </p:extLst>
          </p:nvPr>
        </p:nvGraphicFramePr>
        <p:xfrm>
          <a:off x="3392434" y="34604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4614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Identify</a:t>
            </a:r>
            <a:r>
              <a:rPr lang="zh-CN" alt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</a:t>
            </a:r>
            <a:r>
              <a:rPr lang="zh-CN" alt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Remove</a:t>
            </a:r>
            <a:r>
              <a:rPr lang="zh-CN" alt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600" b="1" dirty="0">
                <a:solidFill>
                  <a:srgbClr val="FFFFFF"/>
                </a:solidFill>
              </a:rPr>
              <a:t>Outliers</a:t>
            </a:r>
            <a:endParaRPr lang="en-US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0C80D7-FD04-DA49-84C9-26A712341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6008" y="276031"/>
            <a:ext cx="5541644" cy="4179295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7B018E-4F5B-214F-87D5-83FAE8A1F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007" y="4694323"/>
            <a:ext cx="5541644" cy="192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30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SVR</a:t>
            </a:r>
            <a:b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Actual Price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B4AE6-434A-40F8-94B1-28932C179FEC}"/>
              </a:ext>
            </a:extLst>
          </p:cNvPr>
          <p:cNvSpPr txBox="1"/>
          <p:nvPr/>
        </p:nvSpPr>
        <p:spPr>
          <a:xfrm>
            <a:off x="2130619" y="6179531"/>
            <a:ext cx="353955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Train on important Feature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6F634-0FBD-488C-B9F1-8B956014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607" y="689134"/>
            <a:ext cx="8146061" cy="510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94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SVR</a:t>
            </a:r>
            <a:b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 (Price)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6B7EA-7EC0-4471-BA84-826A44BE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77" y="1013791"/>
            <a:ext cx="7951305" cy="50663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D1F616-B521-43F2-B372-864FD00B5520}"/>
              </a:ext>
            </a:extLst>
          </p:cNvPr>
          <p:cNvSpPr txBox="1"/>
          <p:nvPr/>
        </p:nvSpPr>
        <p:spPr>
          <a:xfrm>
            <a:off x="2130619" y="6179531"/>
            <a:ext cx="353955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Train on important Feature</a:t>
            </a:r>
          </a:p>
        </p:txBody>
      </p:sp>
    </p:spTree>
    <p:extLst>
      <p:ext uri="{BB962C8B-B14F-4D97-AF65-F5344CB8AC3E}">
        <p14:creationId xmlns:p14="http://schemas.microsoft.com/office/powerpoint/2010/main" val="2859609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50E9B18-ED8F-4D11-9D27-619263F542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2652234"/>
              </p:ext>
            </p:extLst>
          </p:nvPr>
        </p:nvGraphicFramePr>
        <p:xfrm>
          <a:off x="3785420" y="1106129"/>
          <a:ext cx="7403690" cy="4222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E4CED48-3F1A-437D-A69D-8E173DBA6CA7}"/>
              </a:ext>
            </a:extLst>
          </p:cNvPr>
          <p:cNvSpPr txBox="1"/>
          <p:nvPr/>
        </p:nvSpPr>
        <p:spPr>
          <a:xfrm>
            <a:off x="3185956" y="5751871"/>
            <a:ext cx="4018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Model trained on actual data</a:t>
            </a:r>
          </a:p>
          <a:p>
            <a:r>
              <a:rPr lang="en-US" dirty="0"/>
              <a:t>2: Model trained on log(sale Price)</a:t>
            </a:r>
          </a:p>
          <a:p>
            <a:r>
              <a:rPr lang="en-US" dirty="0"/>
              <a:t>3: Model trained of data without outliers</a:t>
            </a:r>
          </a:p>
        </p:txBody>
      </p:sp>
    </p:spTree>
    <p:extLst>
      <p:ext uri="{BB962C8B-B14F-4D97-AF65-F5344CB8AC3E}">
        <p14:creationId xmlns:p14="http://schemas.microsoft.com/office/powerpoint/2010/main" val="3778186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dirty="0">
                <a:solidFill>
                  <a:srgbClr val="FFFFFF"/>
                </a:solidFill>
              </a:rPr>
              <a:t>Random Forest</a:t>
            </a:r>
            <a:br>
              <a:rPr lang="en-US" sz="2600" b="1" dirty="0">
                <a:solidFill>
                  <a:srgbClr val="FFFFFF"/>
                </a:solidFill>
              </a:rPr>
            </a:br>
            <a:r>
              <a:rPr lang="en-US" sz="2600" b="1" dirty="0">
                <a:solidFill>
                  <a:srgbClr val="FFFFFF"/>
                </a:solidFill>
              </a:rPr>
              <a:t>Results</a:t>
            </a:r>
            <a:endParaRPr lang="en-US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6366E-EB22-4A34-B5A5-BF46647B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472" y="687888"/>
            <a:ext cx="74866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87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1304206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Fit</a:t>
            </a:r>
            <a:r>
              <a:rPr lang="zh-CN" alt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</a:t>
            </a:r>
            <a:endParaRPr lang="en-US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D10FAD-CF3E-0D47-8D2E-E1065E17326A}"/>
              </a:ext>
            </a:extLst>
          </p:cNvPr>
          <p:cNvSpPr/>
          <p:nvPr/>
        </p:nvSpPr>
        <p:spPr>
          <a:xfrm>
            <a:off x="4054778" y="745481"/>
            <a:ext cx="6692554" cy="5759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 Regression:</a:t>
            </a:r>
          </a:p>
          <a:p>
            <a:pPr marL="800100" marR="0" lvl="1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sklearn.linear_model.Ridge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sklearn.linear_model.Lasso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sklearn.linear_model.ElasticNet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 Vector Machines:</a:t>
            </a:r>
          </a:p>
          <a:p>
            <a:pPr marL="800100" marR="0" lvl="1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sklearn.svm.LinearSVR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sklearn.svm.SVR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Nearest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Neighbours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800100" marR="0" lvl="1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sklearn.neighbors.KNearestNeighborsRegressor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Tree Based:</a:t>
            </a:r>
          </a:p>
          <a:p>
            <a:pPr marL="800100" marR="0" lvl="1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sklearn.ensemble.RandomForestRegressor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sklearn.ensemble.GradientBoostingRegressor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xgboost.XGBRegressor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909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600" b="1">
                <a:solidFill>
                  <a:srgbClr val="FFFFFF"/>
                </a:solidFill>
              </a:rPr>
              <a:t>Train</a:t>
            </a:r>
            <a:r>
              <a:rPr lang="zh-CN" altLang="en-US" sz="2600" b="1">
                <a:solidFill>
                  <a:srgbClr val="FFFFFF"/>
                </a:solidFill>
              </a:rPr>
              <a:t> </a:t>
            </a:r>
            <a:r>
              <a:rPr lang="en-US" altLang="zh-CN" sz="2600" b="1">
                <a:solidFill>
                  <a:srgbClr val="FFFFFF"/>
                </a:solidFill>
              </a:rPr>
              <a:t>Model</a:t>
            </a:r>
            <a:r>
              <a:rPr lang="zh-CN" altLang="en-US" sz="2600" b="1">
                <a:solidFill>
                  <a:srgbClr val="FFFFFF"/>
                </a:solidFill>
              </a:rPr>
              <a:t> </a:t>
            </a:r>
            <a:r>
              <a:rPr lang="en-US" altLang="zh-CN" sz="2600" b="1">
                <a:solidFill>
                  <a:srgbClr val="FFFFFF"/>
                </a:solidFill>
              </a:rPr>
              <a:t>Function</a:t>
            </a:r>
            <a:endParaRPr lang="en-US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Content Placeholder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6871284-7207-F842-939F-9A3D81B2B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9945" y="384256"/>
            <a:ext cx="6219570" cy="6089488"/>
          </a:xfrm>
        </p:spPr>
      </p:pic>
    </p:spTree>
    <p:extLst>
      <p:ext uri="{BB962C8B-B14F-4D97-AF65-F5344CB8AC3E}">
        <p14:creationId xmlns:p14="http://schemas.microsoft.com/office/powerpoint/2010/main" val="201719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600" b="1" dirty="0">
                <a:solidFill>
                  <a:srgbClr val="FFFFFF"/>
                </a:solidFill>
              </a:rPr>
              <a:t>Elastic</a:t>
            </a:r>
            <a:r>
              <a:rPr lang="zh-CN" altLang="en-US" sz="2600" b="1" dirty="0">
                <a:solidFill>
                  <a:srgbClr val="FFFFFF"/>
                </a:solidFill>
              </a:rPr>
              <a:t> </a:t>
            </a:r>
            <a:r>
              <a:rPr lang="en-US" altLang="zh-CN" sz="2600" b="1" dirty="0">
                <a:solidFill>
                  <a:srgbClr val="FFFFFF"/>
                </a:solidFill>
              </a:rPr>
              <a:t>Net</a:t>
            </a:r>
            <a:endParaRPr lang="en-US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4FF105-C343-0347-8B42-7706019D2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5273" y="1110819"/>
            <a:ext cx="7776647" cy="4351338"/>
          </a:xfrm>
        </p:spPr>
      </p:pic>
    </p:spTree>
    <p:extLst>
      <p:ext uri="{BB962C8B-B14F-4D97-AF65-F5344CB8AC3E}">
        <p14:creationId xmlns:p14="http://schemas.microsoft.com/office/powerpoint/2010/main" val="3900509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25A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5DD03-AF6E-4283-9E63-8C612333DA52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solidFill>
                  <a:srgbClr val="FFFFFF"/>
                </a:solidFill>
              </a:rPr>
              <a:t>Importance of the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7ACD8A-C1F0-4E3F-BB7C-FA1A0EDD6D3C}"/>
              </a:ext>
            </a:extLst>
          </p:cNvPr>
          <p:cNvSpPr txBox="1"/>
          <p:nvPr/>
        </p:nvSpPr>
        <p:spPr>
          <a:xfrm>
            <a:off x="4355692" y="1956620"/>
            <a:ext cx="61451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model like this would be very valuable for a real state agent who could make use of the information provided in a daily basis.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Evaluate the price of your house to get a loan from 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you are looking for house, an app can use the prediction of house prices to help customers where to look.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761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600" b="1" dirty="0">
                <a:solidFill>
                  <a:srgbClr val="FFFFFF"/>
                </a:solidFill>
              </a:rPr>
              <a:t>Random</a:t>
            </a:r>
            <a:r>
              <a:rPr lang="zh-CN" altLang="en-US" sz="2600" b="1" dirty="0">
                <a:solidFill>
                  <a:srgbClr val="FFFFFF"/>
                </a:solidFill>
              </a:rPr>
              <a:t> </a:t>
            </a:r>
            <a:r>
              <a:rPr lang="en-US" altLang="zh-CN" sz="2600" b="1" dirty="0">
                <a:solidFill>
                  <a:srgbClr val="FFFFFF"/>
                </a:solidFill>
              </a:rPr>
              <a:t>Forest</a:t>
            </a:r>
            <a:endParaRPr lang="en-US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F4818D6-7087-5645-B6D8-D99C08AD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727" y="1062695"/>
            <a:ext cx="7546856" cy="47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57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600" b="1" dirty="0">
                <a:solidFill>
                  <a:srgbClr val="FFFFFF"/>
                </a:solidFill>
              </a:rPr>
              <a:t>Compare</a:t>
            </a:r>
            <a:r>
              <a:rPr lang="zh-CN" altLang="en-US" sz="2600" b="1" dirty="0">
                <a:solidFill>
                  <a:srgbClr val="FFFFFF"/>
                </a:solidFill>
              </a:rPr>
              <a:t> </a:t>
            </a:r>
            <a:r>
              <a:rPr lang="en-US" altLang="zh-CN" sz="2600" b="1" dirty="0">
                <a:solidFill>
                  <a:srgbClr val="FFFFFF"/>
                </a:solidFill>
              </a:rPr>
              <a:t>Model</a:t>
            </a:r>
            <a:r>
              <a:rPr lang="zh-CN" altLang="en-US" sz="2600" b="1" dirty="0">
                <a:solidFill>
                  <a:srgbClr val="FFFFFF"/>
                </a:solidFill>
              </a:rPr>
              <a:t> </a:t>
            </a:r>
            <a:r>
              <a:rPr lang="en-US" altLang="zh-CN" sz="2600" b="1" dirty="0">
                <a:solidFill>
                  <a:srgbClr val="FFFFFF"/>
                </a:solidFill>
              </a:rPr>
              <a:t>with</a:t>
            </a:r>
            <a:r>
              <a:rPr lang="zh-CN" altLang="en-US" sz="2600" b="1" dirty="0">
                <a:solidFill>
                  <a:srgbClr val="FFFFFF"/>
                </a:solidFill>
              </a:rPr>
              <a:t> </a:t>
            </a:r>
            <a:r>
              <a:rPr lang="en-US" altLang="zh-CN" sz="2600" b="1" dirty="0">
                <a:solidFill>
                  <a:srgbClr val="FFFFFF"/>
                </a:solidFill>
              </a:rPr>
              <a:t>log(y)</a:t>
            </a:r>
            <a:endParaRPr lang="en-US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01505DA-7D9D-744D-ADAD-B2B11B83FEC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293624" y="1046136"/>
          <a:ext cx="6997185" cy="4358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437">
                  <a:extLst>
                    <a:ext uri="{9D8B030D-6E8A-4147-A177-3AD203B41FA5}">
                      <a16:colId xmlns:a16="http://schemas.microsoft.com/office/drawing/2014/main" val="118935548"/>
                    </a:ext>
                  </a:extLst>
                </a:gridCol>
                <a:gridCol w="1399437">
                  <a:extLst>
                    <a:ext uri="{9D8B030D-6E8A-4147-A177-3AD203B41FA5}">
                      <a16:colId xmlns:a16="http://schemas.microsoft.com/office/drawing/2014/main" val="644664566"/>
                    </a:ext>
                  </a:extLst>
                </a:gridCol>
                <a:gridCol w="1399437">
                  <a:extLst>
                    <a:ext uri="{9D8B030D-6E8A-4147-A177-3AD203B41FA5}">
                      <a16:colId xmlns:a16="http://schemas.microsoft.com/office/drawing/2014/main" val="2958093699"/>
                    </a:ext>
                  </a:extLst>
                </a:gridCol>
                <a:gridCol w="1399437">
                  <a:extLst>
                    <a:ext uri="{9D8B030D-6E8A-4147-A177-3AD203B41FA5}">
                      <a16:colId xmlns:a16="http://schemas.microsoft.com/office/drawing/2014/main" val="1033298096"/>
                    </a:ext>
                  </a:extLst>
                </a:gridCol>
                <a:gridCol w="1399437">
                  <a:extLst>
                    <a:ext uri="{9D8B030D-6E8A-4147-A177-3AD203B41FA5}">
                      <a16:colId xmlns:a16="http://schemas.microsoft.com/office/drawing/2014/main" val="2961591466"/>
                    </a:ext>
                  </a:extLst>
                </a:gridCol>
              </a:tblGrid>
              <a:tr h="10896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square</a:t>
                      </a:r>
                      <a:r>
                        <a:rPr lang="zh-CN" altLang="en-US" dirty="0"/>
                        <a:t> 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(R2)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Root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Square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Error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(RMSE)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Standard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Deviation</a:t>
                      </a:r>
                    </a:p>
                    <a:p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std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547106"/>
                  </a:ext>
                </a:extLst>
              </a:tr>
              <a:tr h="1089671">
                <a:tc>
                  <a:txBody>
                    <a:bodyPr/>
                    <a:lstStyle/>
                    <a:p>
                      <a:r>
                        <a:rPr lang="en-US" altLang="zh-CN" dirty="0"/>
                        <a:t>Ridge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0.9457976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0.065238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007038"/>
                  </a:ext>
                </a:extLst>
              </a:tr>
              <a:tr h="1089671">
                <a:tc>
                  <a:txBody>
                    <a:bodyPr/>
                    <a:lstStyle/>
                    <a:p>
                      <a:r>
                        <a:rPr lang="en-US" altLang="zh-CN" dirty="0"/>
                        <a:t>Elastic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0.947305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0.0703736</a:t>
                      </a:r>
                      <a:r>
                        <a:rPr lang="en-US" altLang="zh-CN" sz="1800" kern="1200" dirty="0">
                          <a:effectLst/>
                        </a:rPr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0.0838486</a:t>
                      </a:r>
                      <a:r>
                        <a:rPr lang="en-US" altLang="zh-CN" sz="1800" kern="1200" dirty="0">
                          <a:effectLst/>
                        </a:rPr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0.00670768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26707"/>
                  </a:ext>
                </a:extLst>
              </a:tr>
              <a:tr h="1089671">
                <a:tc>
                  <a:txBody>
                    <a:bodyPr/>
                    <a:lstStyle/>
                    <a:p>
                      <a:r>
                        <a:rPr lang="en-US" altLang="zh-CN" dirty="0"/>
                        <a:t>Random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0.9877892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0.0335196</a:t>
                      </a:r>
                      <a:r>
                        <a:rPr lang="en-US" altLang="zh-CN" sz="1800" kern="1200" dirty="0">
                          <a:effectLst/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0.091246</a:t>
                      </a:r>
                      <a:r>
                        <a:rPr lang="en-US" altLang="zh-CN" sz="1800" kern="1200" dirty="0">
                          <a:effectLst/>
                        </a:rPr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0.0050142</a:t>
                      </a:r>
                      <a:r>
                        <a:rPr lang="en-US" altLang="zh-CN" sz="1800" kern="1200" dirty="0">
                          <a:effectLst/>
                        </a:rPr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517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707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600" b="1" dirty="0">
                <a:solidFill>
                  <a:srgbClr val="FFFFFF"/>
                </a:solidFill>
              </a:rPr>
              <a:t>Compare</a:t>
            </a:r>
            <a:r>
              <a:rPr lang="zh-CN" altLang="en-US" sz="2600" b="1" dirty="0">
                <a:solidFill>
                  <a:srgbClr val="FFFFFF"/>
                </a:solidFill>
              </a:rPr>
              <a:t> </a:t>
            </a:r>
            <a:r>
              <a:rPr lang="en-US" altLang="zh-CN" sz="2600" b="1" dirty="0">
                <a:solidFill>
                  <a:srgbClr val="FFFFFF"/>
                </a:solidFill>
              </a:rPr>
              <a:t>Model</a:t>
            </a:r>
            <a:r>
              <a:rPr lang="zh-CN" altLang="en-US" sz="2600" b="1" dirty="0">
                <a:solidFill>
                  <a:srgbClr val="FFFFFF"/>
                </a:solidFill>
              </a:rPr>
              <a:t> </a:t>
            </a:r>
            <a:r>
              <a:rPr lang="en-US" altLang="zh-CN" sz="2600" b="1" dirty="0">
                <a:solidFill>
                  <a:srgbClr val="FFFFFF"/>
                </a:solidFill>
              </a:rPr>
              <a:t>without</a:t>
            </a:r>
            <a:r>
              <a:rPr lang="zh-CN" altLang="en-US" sz="2600" b="1" dirty="0">
                <a:solidFill>
                  <a:srgbClr val="FFFFFF"/>
                </a:solidFill>
              </a:rPr>
              <a:t> </a:t>
            </a:r>
            <a:r>
              <a:rPr lang="en-US" altLang="zh-CN" sz="2600" b="1" dirty="0">
                <a:solidFill>
                  <a:srgbClr val="FFFFFF"/>
                </a:solidFill>
              </a:rPr>
              <a:t>log(y)</a:t>
            </a:r>
            <a:endParaRPr lang="en-US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01505DA-7D9D-744D-ADAD-B2B11B83FEC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293624" y="1046136"/>
          <a:ext cx="6997185" cy="4358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437">
                  <a:extLst>
                    <a:ext uri="{9D8B030D-6E8A-4147-A177-3AD203B41FA5}">
                      <a16:colId xmlns:a16="http://schemas.microsoft.com/office/drawing/2014/main" val="118935548"/>
                    </a:ext>
                  </a:extLst>
                </a:gridCol>
                <a:gridCol w="1399437">
                  <a:extLst>
                    <a:ext uri="{9D8B030D-6E8A-4147-A177-3AD203B41FA5}">
                      <a16:colId xmlns:a16="http://schemas.microsoft.com/office/drawing/2014/main" val="644664566"/>
                    </a:ext>
                  </a:extLst>
                </a:gridCol>
                <a:gridCol w="1399437">
                  <a:extLst>
                    <a:ext uri="{9D8B030D-6E8A-4147-A177-3AD203B41FA5}">
                      <a16:colId xmlns:a16="http://schemas.microsoft.com/office/drawing/2014/main" val="2958093699"/>
                    </a:ext>
                  </a:extLst>
                </a:gridCol>
                <a:gridCol w="1399437">
                  <a:extLst>
                    <a:ext uri="{9D8B030D-6E8A-4147-A177-3AD203B41FA5}">
                      <a16:colId xmlns:a16="http://schemas.microsoft.com/office/drawing/2014/main" val="1033298096"/>
                    </a:ext>
                  </a:extLst>
                </a:gridCol>
                <a:gridCol w="1399437">
                  <a:extLst>
                    <a:ext uri="{9D8B030D-6E8A-4147-A177-3AD203B41FA5}">
                      <a16:colId xmlns:a16="http://schemas.microsoft.com/office/drawing/2014/main" val="2961591466"/>
                    </a:ext>
                  </a:extLst>
                </a:gridCol>
              </a:tblGrid>
              <a:tr h="10896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square</a:t>
                      </a:r>
                      <a:r>
                        <a:rPr lang="zh-CN" altLang="en-US" dirty="0"/>
                        <a:t> 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(R2)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Root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Square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Error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(RMSE)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Standard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Deviation</a:t>
                      </a:r>
                    </a:p>
                    <a:p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std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547106"/>
                  </a:ext>
                </a:extLst>
              </a:tr>
              <a:tr h="1089671">
                <a:tc>
                  <a:txBody>
                    <a:bodyPr/>
                    <a:lstStyle/>
                    <a:p>
                      <a:r>
                        <a:rPr lang="en-US" altLang="zh-CN" dirty="0"/>
                        <a:t>Ridge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0.95590900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11291.2240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007038"/>
                  </a:ext>
                </a:extLst>
              </a:tr>
              <a:tr h="1089671">
                <a:tc>
                  <a:txBody>
                    <a:bodyPr/>
                    <a:lstStyle/>
                    <a:p>
                      <a:r>
                        <a:rPr lang="en-US" altLang="zh-CN" dirty="0"/>
                        <a:t>Elastic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0.91388614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15122.4778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16196.388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829.09400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26707"/>
                  </a:ext>
                </a:extLst>
              </a:tr>
              <a:tr h="1089671">
                <a:tc>
                  <a:txBody>
                    <a:bodyPr/>
                    <a:lstStyle/>
                    <a:p>
                      <a:r>
                        <a:rPr lang="en-US" altLang="zh-CN" dirty="0"/>
                        <a:t>Random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0.9862297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5580.97214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15308.39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999.77862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517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898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E6469-E4C4-4951-822B-8AF98EC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600" b="1" dirty="0">
                <a:solidFill>
                  <a:srgbClr val="FFFFFF"/>
                </a:solidFill>
              </a:rPr>
              <a:t>Compare</a:t>
            </a:r>
            <a:r>
              <a:rPr lang="zh-CN" altLang="en-US" sz="2600" b="1" dirty="0">
                <a:solidFill>
                  <a:srgbClr val="FFFFFF"/>
                </a:solidFill>
              </a:rPr>
              <a:t> </a:t>
            </a:r>
            <a:r>
              <a:rPr lang="en-US" altLang="zh-CN" sz="2600" b="1" dirty="0">
                <a:solidFill>
                  <a:srgbClr val="FFFFFF"/>
                </a:solidFill>
              </a:rPr>
              <a:t>Model</a:t>
            </a:r>
            <a:r>
              <a:rPr lang="zh-CN" altLang="en-US" sz="2600" b="1" dirty="0">
                <a:solidFill>
                  <a:srgbClr val="FFFFFF"/>
                </a:solidFill>
              </a:rPr>
              <a:t> </a:t>
            </a:r>
            <a:r>
              <a:rPr lang="en-US" altLang="zh-CN" sz="2600" b="1" dirty="0">
                <a:solidFill>
                  <a:srgbClr val="FFFFFF"/>
                </a:solidFill>
              </a:rPr>
              <a:t>with</a:t>
            </a:r>
            <a:r>
              <a:rPr lang="zh-CN" altLang="en-US" sz="2600" b="1" dirty="0">
                <a:solidFill>
                  <a:srgbClr val="FFFFFF"/>
                </a:solidFill>
              </a:rPr>
              <a:t> </a:t>
            </a:r>
            <a:r>
              <a:rPr lang="en-US" altLang="zh-CN" sz="2600" b="1" dirty="0">
                <a:solidFill>
                  <a:srgbClr val="FFFFFF"/>
                </a:solidFill>
              </a:rPr>
              <a:t>log(y)</a:t>
            </a:r>
            <a:endParaRPr lang="en-US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BEED3F9-55E0-F245-9070-7AB1551E4EB6}"/>
              </a:ext>
            </a:extLst>
          </p:cNvPr>
          <p:cNvSpPr txBox="1">
            <a:spLocks/>
          </p:cNvSpPr>
          <p:nvPr/>
        </p:nvSpPr>
        <p:spPr>
          <a:xfrm>
            <a:off x="4079069" y="1253331"/>
            <a:ext cx="74728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applied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three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algorithms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this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part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including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Ridge,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Elastic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Random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Forest.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After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removing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outliers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which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identified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by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Ridge,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RMSE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has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slightly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deceased.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Random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Forest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has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better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R2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RMSE,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but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Elastic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have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better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cross-validation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scores.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24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7"/>
          <p:cNvSpPr/>
          <p:nvPr/>
        </p:nvSpPr>
        <p:spPr>
          <a:xfrm>
            <a:off x="-79513" y="17943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" name="Rectangle 9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" name="The most important feature is LotArea, Lot size in square feet."/>
          <p:cNvSpPr txBox="1">
            <a:spLocks noGrp="1"/>
          </p:cNvSpPr>
          <p:nvPr>
            <p:ph type="body" sz="quarter" idx="1"/>
          </p:nvPr>
        </p:nvSpPr>
        <p:spPr>
          <a:xfrm>
            <a:off x="2408639" y="663986"/>
            <a:ext cx="5069324" cy="983254"/>
          </a:xfrm>
          <a:prstGeom prst="rect">
            <a:avLst/>
          </a:prstGeom>
        </p:spPr>
        <p:txBody>
          <a:bodyPr lIns="45718" tIns="45718" rIns="45718" bIns="45718"/>
          <a:lstStyle>
            <a:lvl1pPr marL="137160" indent="-137160" defTabSz="365758">
              <a:lnSpc>
                <a:spcPct val="100000"/>
              </a:lnSpc>
              <a:spcBef>
                <a:spcPts val="300"/>
              </a:spcBef>
              <a:defRPr sz="1200"/>
            </a:lvl1pPr>
          </a:lstStyle>
          <a:p>
            <a:r>
              <a:t>The most important feature is LotArea, Lot size in square feet.</a:t>
            </a:r>
          </a:p>
        </p:txBody>
      </p:sp>
      <p:pic>
        <p:nvPicPr>
          <p:cNvPr id="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0748" y="1473512"/>
            <a:ext cx="8819536" cy="4266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63713" y="2031825"/>
            <a:ext cx="3223546" cy="2794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27013" y="2031825"/>
            <a:ext cx="2603675" cy="1754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" name="Rectangle 9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Title 1"/>
          <p:cNvSpPr txBox="1">
            <a:spLocks noGrp="1"/>
          </p:cNvSpPr>
          <p:nvPr>
            <p:ph type="title"/>
          </p:nvPr>
        </p:nvSpPr>
        <p:spPr>
          <a:xfrm>
            <a:off x="1043153" y="2471126"/>
            <a:ext cx="1946209" cy="1915748"/>
          </a:xfrm>
          <a:prstGeom prst="rect">
            <a:avLst/>
          </a:prstGeom>
          <a:solidFill>
            <a:srgbClr val="262626"/>
          </a:solidFill>
          <a:ln w="174625">
            <a:solidFill>
              <a:srgbClr val="262626"/>
            </a:solidFill>
            <a:round/>
          </a:ln>
        </p:spPr>
        <p:txBody>
          <a:bodyPr/>
          <a:lstStyle>
            <a:lvl1pPr algn="ctr" defTabSz="832104">
              <a:lnSpc>
                <a:spcPct val="100000"/>
              </a:lnSpc>
              <a:defRPr sz="4004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Fit into models</a:t>
            </a:r>
          </a:p>
        </p:txBody>
      </p:sp>
      <p:pic>
        <p:nvPicPr>
          <p:cNvPr id="10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770400" y="3498944"/>
            <a:ext cx="4968609" cy="3222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0622" y="90539"/>
            <a:ext cx="5383448" cy="3449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Rectangle 9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Title 1"/>
          <p:cNvSpPr txBox="1">
            <a:spLocks noGrp="1"/>
          </p:cNvSpPr>
          <p:nvPr>
            <p:ph type="title"/>
          </p:nvPr>
        </p:nvSpPr>
        <p:spPr>
          <a:xfrm>
            <a:off x="1043153" y="2471126"/>
            <a:ext cx="1946209" cy="1915748"/>
          </a:xfrm>
          <a:prstGeom prst="rect">
            <a:avLst/>
          </a:prstGeom>
          <a:solidFill>
            <a:srgbClr val="262626"/>
          </a:solidFill>
          <a:ln w="174625">
            <a:solidFill>
              <a:srgbClr val="262626"/>
            </a:solidFill>
            <a:round/>
          </a:ln>
        </p:spPr>
        <p:txBody>
          <a:bodyPr/>
          <a:lstStyle>
            <a:lvl1pPr algn="ctr" defTabSz="786384">
              <a:lnSpc>
                <a:spcPct val="100000"/>
              </a:lnSpc>
              <a:defRPr sz="3784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Remove outliers</a:t>
            </a:r>
          </a:p>
        </p:txBody>
      </p:sp>
      <p:pic>
        <p:nvPicPr>
          <p:cNvPr id="1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5857" y="570012"/>
            <a:ext cx="4239244" cy="285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1599" y="3523560"/>
            <a:ext cx="4387760" cy="29597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88598" y="733180"/>
            <a:ext cx="4159599" cy="2707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96347" y="3823012"/>
            <a:ext cx="4144101" cy="26910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" name="Rectangle 9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xfrm>
            <a:off x="1043153" y="2471126"/>
            <a:ext cx="1946209" cy="1915748"/>
          </a:xfrm>
          <a:prstGeom prst="rect">
            <a:avLst/>
          </a:prstGeom>
          <a:solidFill>
            <a:srgbClr val="262626"/>
          </a:solidFill>
          <a:ln w="174625">
            <a:solidFill>
              <a:srgbClr val="262626"/>
            </a:solidFill>
            <a:round/>
          </a:ln>
        </p:spPr>
        <p:txBody>
          <a:bodyPr/>
          <a:lstStyle>
            <a:lvl1pPr algn="ctr" defTabSz="786384">
              <a:lnSpc>
                <a:spcPct val="100000"/>
              </a:lnSpc>
              <a:defRPr sz="3784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Remove outliers</a:t>
            </a:r>
          </a:p>
        </p:txBody>
      </p:sp>
      <p:pic>
        <p:nvPicPr>
          <p:cNvPr id="1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7018" y="977899"/>
            <a:ext cx="7263412" cy="4495802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LotFrontage: Linear feet of street connected to property"/>
          <p:cNvSpPr txBox="1">
            <a:spLocks noGrp="1"/>
          </p:cNvSpPr>
          <p:nvPr>
            <p:ph type="body" sz="quarter" idx="1"/>
          </p:nvPr>
        </p:nvSpPr>
        <p:spPr>
          <a:xfrm>
            <a:off x="4539562" y="5836590"/>
            <a:ext cx="5398324" cy="302273"/>
          </a:xfrm>
          <a:prstGeom prst="rect">
            <a:avLst/>
          </a:prstGeom>
        </p:spPr>
        <p:txBody>
          <a:bodyPr lIns="45718" tIns="45718" rIns="45718" bIns="45718">
            <a:normAutofit lnSpcReduction="10000"/>
          </a:bodyPr>
          <a:lstStyle>
            <a:lvl1pPr marL="164592" indent="-164592" defTabSz="438911">
              <a:lnSpc>
                <a:spcPct val="100000"/>
              </a:lnSpc>
              <a:spcBef>
                <a:spcPts val="300"/>
              </a:spcBef>
              <a:defRPr sz="1536"/>
            </a:lvl1pPr>
          </a:lstStyle>
          <a:p>
            <a:r>
              <a:t>LotFrontage: Linear feet of street connected to property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" name="Rectangle 9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8050" y="1007069"/>
            <a:ext cx="7889341" cy="5045324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Title 1"/>
          <p:cNvSpPr txBox="1">
            <a:spLocks noGrp="1"/>
          </p:cNvSpPr>
          <p:nvPr>
            <p:ph type="title"/>
          </p:nvPr>
        </p:nvSpPr>
        <p:spPr>
          <a:xfrm>
            <a:off x="1043153" y="2471126"/>
            <a:ext cx="1946209" cy="1915748"/>
          </a:xfrm>
          <a:prstGeom prst="rect">
            <a:avLst/>
          </a:prstGeom>
          <a:solidFill>
            <a:srgbClr val="262626"/>
          </a:solidFill>
          <a:ln w="174625">
            <a:solidFill>
              <a:srgbClr val="262626"/>
            </a:solidFill>
            <a:round/>
          </a:ln>
        </p:spPr>
        <p:txBody>
          <a:bodyPr/>
          <a:lstStyle>
            <a:lvl1pPr algn="ctr">
              <a:defRPr sz="2600">
                <a:solidFill>
                  <a:srgbClr val="FFFFFF"/>
                </a:solidFill>
              </a:defRPr>
            </a:lvl1pPr>
          </a:lstStyle>
          <a:p>
            <a:r>
              <a:t>Remove outliers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Rectangle 9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1043153" y="2471126"/>
            <a:ext cx="1946209" cy="1915748"/>
          </a:xfrm>
          <a:prstGeom prst="rect">
            <a:avLst/>
          </a:prstGeom>
          <a:solidFill>
            <a:srgbClr val="262626"/>
          </a:solidFill>
          <a:ln w="174625">
            <a:solidFill>
              <a:srgbClr val="262626"/>
            </a:solidFill>
            <a:round/>
          </a:ln>
        </p:spPr>
        <p:txBody>
          <a:bodyPr/>
          <a:lstStyle>
            <a:lvl1pPr algn="ctr" defTabSz="777240">
              <a:lnSpc>
                <a:spcPct val="100000"/>
              </a:lnSpc>
              <a:defRPr sz="374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Log transform y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5685" y="392188"/>
            <a:ext cx="4641278" cy="3110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69981" y="3227808"/>
            <a:ext cx="4744290" cy="3129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25A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5DD03-AF6E-4283-9E63-8C612333DA52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 and Test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7C1A2-F7FF-4F03-B8BE-7BF27BD9F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565" y="961812"/>
            <a:ext cx="5006269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97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Rectangle 9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title"/>
          </p:nvPr>
        </p:nvSpPr>
        <p:spPr>
          <a:xfrm>
            <a:off x="314632" y="2471126"/>
            <a:ext cx="2674731" cy="1915748"/>
          </a:xfrm>
          <a:prstGeom prst="rect">
            <a:avLst/>
          </a:prstGeom>
          <a:solidFill>
            <a:srgbClr val="262626"/>
          </a:solidFill>
          <a:ln w="174625">
            <a:solidFill>
              <a:srgbClr val="262626"/>
            </a:solidFill>
            <a:round/>
          </a:ln>
        </p:spPr>
        <p:txBody>
          <a:bodyPr/>
          <a:lstStyle>
            <a:lvl1pPr algn="ctr">
              <a:lnSpc>
                <a:spcPct val="100000"/>
              </a:lnSpc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dirty="0"/>
              <a:t>Conclusion</a:t>
            </a:r>
          </a:p>
        </p:txBody>
      </p:sp>
      <p:sp>
        <p:nvSpPr>
          <p:cNvPr id="135" name="RMSE      and          R2:…"/>
          <p:cNvSpPr txBox="1">
            <a:spLocks noGrp="1"/>
          </p:cNvSpPr>
          <p:nvPr>
            <p:ph type="body" idx="1"/>
          </p:nvPr>
        </p:nvSpPr>
        <p:spPr>
          <a:xfrm>
            <a:off x="3352800" y="1689100"/>
            <a:ext cx="8229600" cy="4525963"/>
          </a:xfrm>
          <a:prstGeom prst="rect">
            <a:avLst/>
          </a:prstGeom>
        </p:spPr>
        <p:txBody>
          <a:bodyPr lIns="45718" tIns="45718" rIns="45718" bIns="45718"/>
          <a:lstStyle/>
          <a:p>
            <a:pPr marL="233172" indent="-233172" defTabSz="621791">
              <a:lnSpc>
                <a:spcPct val="100000"/>
              </a:lnSpc>
              <a:spcBef>
                <a:spcPts val="500"/>
              </a:spcBef>
              <a:defRPr sz="2100"/>
            </a:pPr>
            <a:r>
              <a:t>                                            RMSE      and          R2:</a:t>
            </a:r>
          </a:p>
          <a:p>
            <a:pPr marL="233172" indent="-233172" defTabSz="621791">
              <a:lnSpc>
                <a:spcPct val="100000"/>
              </a:lnSpc>
              <a:spcBef>
                <a:spcPts val="500"/>
              </a:spcBef>
              <a:defRPr sz="2100"/>
            </a:pPr>
            <a:r>
              <a:t>ExtraTrees                           27048.08            0.883939</a:t>
            </a:r>
          </a:p>
          <a:p>
            <a:pPr marL="233172" indent="-233172" defTabSz="621791">
              <a:lnSpc>
                <a:spcPct val="100000"/>
              </a:lnSpc>
              <a:spcBef>
                <a:spcPts val="500"/>
              </a:spcBef>
              <a:defRPr sz="2100"/>
            </a:pPr>
            <a:r>
              <a:t>Lasso                                   26802.87            0.803731</a:t>
            </a:r>
          </a:p>
          <a:p>
            <a:pPr marL="233172" indent="-233172" defTabSz="621791">
              <a:lnSpc>
                <a:spcPct val="100000"/>
              </a:lnSpc>
              <a:spcBef>
                <a:spcPts val="500"/>
              </a:spcBef>
              <a:defRPr sz="2100"/>
            </a:pPr>
            <a:r>
              <a:t>Ridge                                  30723.94             0.786243</a:t>
            </a:r>
          </a:p>
          <a:p>
            <a:pPr marL="233172" indent="-233172" defTabSz="621791">
              <a:lnSpc>
                <a:spcPct val="100000"/>
              </a:lnSpc>
              <a:spcBef>
                <a:spcPts val="500"/>
              </a:spcBef>
              <a:defRPr sz="2100"/>
            </a:pPr>
            <a:r>
              <a:t>Bagging Lasso                      37058.150</a:t>
            </a:r>
          </a:p>
          <a:p>
            <a:pPr marL="233172" indent="-233172" defTabSz="621791">
              <a:lnSpc>
                <a:spcPct val="100000"/>
              </a:lnSpc>
              <a:spcBef>
                <a:spcPts val="500"/>
              </a:spcBef>
              <a:defRPr sz="2100"/>
            </a:pPr>
            <a:r>
              <a:t>Bagging Ridge                      36500.47</a:t>
            </a:r>
          </a:p>
          <a:p>
            <a:pPr marL="233172" indent="-233172" defTabSz="621791">
              <a:lnSpc>
                <a:spcPct val="100000"/>
              </a:lnSpc>
              <a:spcBef>
                <a:spcPts val="500"/>
              </a:spcBef>
              <a:defRPr sz="2100"/>
            </a:pPr>
            <a:r>
              <a:t>Lasso with sheared data       19150.15             0.883223</a:t>
            </a:r>
          </a:p>
          <a:p>
            <a:pPr marL="233172" indent="-233172" defTabSz="621791">
              <a:lnSpc>
                <a:spcPct val="100000"/>
              </a:lnSpc>
              <a:spcBef>
                <a:spcPts val="500"/>
              </a:spcBef>
              <a:defRPr sz="2100"/>
            </a:pPr>
            <a:r>
              <a:t>Ridge with sheared data       21843.75             0.866617</a:t>
            </a:r>
          </a:p>
          <a:p>
            <a:pPr marL="233172" indent="-233172" defTabSz="621791">
              <a:lnSpc>
                <a:spcPct val="100000"/>
              </a:lnSpc>
              <a:spcBef>
                <a:spcPts val="500"/>
              </a:spcBef>
              <a:defRPr sz="2100"/>
            </a:pPr>
            <a:r>
              <a:t>Lasso with log transformed y 0.124385            0.902168</a:t>
            </a:r>
          </a:p>
          <a:p>
            <a:pPr marL="233172" indent="-233172" defTabSz="621791">
              <a:lnSpc>
                <a:spcPct val="100000"/>
              </a:lnSpc>
              <a:spcBef>
                <a:spcPts val="500"/>
              </a:spcBef>
              <a:defRPr sz="2100"/>
            </a:pPr>
            <a:r>
              <a:t>Ridge with log transformed y 0.134803.           0.897598</a:t>
            </a:r>
          </a:p>
        </p:txBody>
      </p:sp>
      <p:sp>
        <p:nvSpPr>
          <p:cNvPr id="136" name="Conclusion"/>
          <p:cNvSpPr txBox="1"/>
          <p:nvPr/>
        </p:nvSpPr>
        <p:spPr>
          <a:xfrm>
            <a:off x="3352800" y="452438"/>
            <a:ext cx="8229600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ctr">
              <a:defRPr sz="4400"/>
            </a:lvl1pPr>
          </a:lstStyle>
          <a:p>
            <a:r>
              <a:t>Conclusion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F8EBE-481A-4DFA-B8C7-7BBAD7362595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Missing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67124-E626-4786-B8CA-3E8EEDF24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291" y="2074363"/>
            <a:ext cx="5018817" cy="381843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40B7C1C-970A-40C9-AC55-0C7E10E65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291" y="649697"/>
            <a:ext cx="4805900" cy="13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27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B0796-0A77-44E4-A245-994FEA6CA470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Missing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F11EC3-888F-4798-AC11-400A349ED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82" y="961812"/>
            <a:ext cx="454883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8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A03832-7227-4CED-965C-3E90C101D29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EB34B9-EB41-4A05-BD04-8545C96E9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33742"/>
            <a:ext cx="7188199" cy="418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63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A03832-7227-4CED-965C-3E90C101D29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D0A23-9CEB-4875-9E00-D178D77CF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912" y="772233"/>
            <a:ext cx="6674609" cy="531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32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24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1BBAC-85E7-4D7B-B301-0EF03AD79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0D32E-75E1-4506-89CA-F43848B8D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513" y="685800"/>
            <a:ext cx="5848122" cy="53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72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486</Words>
  <Application>Microsoft Office PowerPoint</Application>
  <PresentationFormat>Widescreen</PresentationFormat>
  <Paragraphs>128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House Prices: Advanced Regression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</vt:lpstr>
      <vt:lpstr>EDA</vt:lpstr>
      <vt:lpstr>EDA</vt:lpstr>
      <vt:lpstr>Label Encoder for Ordinal columns</vt:lpstr>
      <vt:lpstr>Convert nominal columns to One-hot encode</vt:lpstr>
      <vt:lpstr>Feature Selection</vt:lpstr>
      <vt:lpstr>First attempt with Random Forest</vt:lpstr>
      <vt:lpstr>First attempt with Random Forest</vt:lpstr>
      <vt:lpstr>Second Attempt with Gradient Boost </vt:lpstr>
      <vt:lpstr>Second Attempt with Gradient Boost </vt:lpstr>
      <vt:lpstr>Sale Price Histogram</vt:lpstr>
      <vt:lpstr>Our Plan </vt:lpstr>
      <vt:lpstr>Identify and Remove Outliers</vt:lpstr>
      <vt:lpstr>SVR Actual Price</vt:lpstr>
      <vt:lpstr>SVR Log (Price)</vt:lpstr>
      <vt:lpstr>Conclusion</vt:lpstr>
      <vt:lpstr>Random Forest Results</vt:lpstr>
      <vt:lpstr>Thank You! </vt:lpstr>
      <vt:lpstr>Fit Model</vt:lpstr>
      <vt:lpstr>Train Model Function</vt:lpstr>
      <vt:lpstr>Elastic Net</vt:lpstr>
      <vt:lpstr>Random Forest</vt:lpstr>
      <vt:lpstr>Compare Model with log(y)</vt:lpstr>
      <vt:lpstr>Compare Model without log(y)</vt:lpstr>
      <vt:lpstr>Compare Model with log(y)</vt:lpstr>
      <vt:lpstr>PowerPoint Presentation</vt:lpstr>
      <vt:lpstr>Fit into models</vt:lpstr>
      <vt:lpstr>Remove outliers</vt:lpstr>
      <vt:lpstr>Remove outliers</vt:lpstr>
      <vt:lpstr>Remove outliers</vt:lpstr>
      <vt:lpstr>Log transform y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Prices: Advanced Regression Techniques</dc:title>
  <dc:creator>tamer.sobhy2@yahoo.com</dc:creator>
  <cp:lastModifiedBy>tamer.sobhy2@yahoo.com</cp:lastModifiedBy>
  <cp:revision>24</cp:revision>
  <dcterms:created xsi:type="dcterms:W3CDTF">2019-05-08T17:49:06Z</dcterms:created>
  <dcterms:modified xsi:type="dcterms:W3CDTF">2019-05-09T20:52:55Z</dcterms:modified>
</cp:coreProperties>
</file>